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Now" charset="1" panose="00000500000000000000"/>
      <p:regular r:id="rId24"/>
    </p:embeddedFont>
    <p:embeddedFont>
      <p:font typeface="Now Bold" charset="1" panose="00000800000000000000"/>
      <p:regular r:id="rId25"/>
    </p:embeddedFont>
    <p:embeddedFont>
      <p:font typeface="Now Thin" charset="1" panose="00000300000000000000"/>
      <p:regular r:id="rId26"/>
    </p:embeddedFont>
    <p:embeddedFont>
      <p:font typeface="Now Light" charset="1" panose="00000400000000000000"/>
      <p:regular r:id="rId27"/>
    </p:embeddedFont>
    <p:embeddedFont>
      <p:font typeface="Now Medium" charset="1" panose="00000600000000000000"/>
      <p:regular r:id="rId28"/>
    </p:embeddedFont>
    <p:embeddedFont>
      <p:font typeface="Now Heavy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13" Target="../media/image12.svg" Type="http://schemas.openxmlformats.org/officeDocument/2006/relationships/image"/><Relationship Id="rId14" Target="../media/image13.svg" Type="http://schemas.openxmlformats.org/officeDocument/2006/relationships/image"/><Relationship Id="rId15" Target="../media/image14.svg" Type="http://schemas.openxmlformats.org/officeDocument/2006/relationships/image"/><Relationship Id="rId16" Target="../media/image15.svg" Type="http://schemas.openxmlformats.org/officeDocument/2006/relationships/image"/><Relationship Id="rId17" Target="../media/image16.svg" Type="http://schemas.openxmlformats.org/officeDocument/2006/relationships/image"/><Relationship Id="rId18" Target="../media/image17.svg" Type="http://schemas.openxmlformats.org/officeDocument/2006/relationships/image"/><Relationship Id="rId19" Target="../media/image18.jpe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sv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03.svg" Type="http://schemas.openxmlformats.org/officeDocument/2006/relationships/image"/><Relationship Id="rId12" Target="../media/image104.svg" Type="http://schemas.openxmlformats.org/officeDocument/2006/relationships/image"/><Relationship Id="rId13" Target="../media/image105.svg" Type="http://schemas.openxmlformats.org/officeDocument/2006/relationships/image"/><Relationship Id="rId14" Target="../media/image106.svg" Type="http://schemas.openxmlformats.org/officeDocument/2006/relationships/image"/><Relationship Id="rId15" Target="../media/image107.svg" Type="http://schemas.openxmlformats.org/officeDocument/2006/relationships/image"/><Relationship Id="rId16" Target="../media/image108.svg" Type="http://schemas.openxmlformats.org/officeDocument/2006/relationships/image"/><Relationship Id="rId17" Target="../media/image109.pn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svg" Type="http://schemas.openxmlformats.org/officeDocument/2006/relationships/image"/><Relationship Id="rId7" Target="../media/image99.svg" Type="http://schemas.openxmlformats.org/officeDocument/2006/relationships/image"/><Relationship Id="rId8" Target="../media/image100.sv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03.svg" Type="http://schemas.openxmlformats.org/officeDocument/2006/relationships/image"/><Relationship Id="rId12" Target="../media/image104.svg" Type="http://schemas.openxmlformats.org/officeDocument/2006/relationships/image"/><Relationship Id="rId13" Target="../media/image105.svg" Type="http://schemas.openxmlformats.org/officeDocument/2006/relationships/image"/><Relationship Id="rId14" Target="../media/image106.svg" Type="http://schemas.openxmlformats.org/officeDocument/2006/relationships/image"/><Relationship Id="rId15" Target="../media/image107.svg" Type="http://schemas.openxmlformats.org/officeDocument/2006/relationships/image"/><Relationship Id="rId16" Target="../media/image108.svg" Type="http://schemas.openxmlformats.org/officeDocument/2006/relationships/image"/><Relationship Id="rId17" Target="../media/image110.png" Type="http://schemas.openxmlformats.org/officeDocument/2006/relationships/image"/><Relationship Id="rId18" Target="../media/image111.pn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svg" Type="http://schemas.openxmlformats.org/officeDocument/2006/relationships/image"/><Relationship Id="rId7" Target="../media/image99.svg" Type="http://schemas.openxmlformats.org/officeDocument/2006/relationships/image"/><Relationship Id="rId8" Target="../media/image100.sv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03.svg" Type="http://schemas.openxmlformats.org/officeDocument/2006/relationships/image"/><Relationship Id="rId12" Target="../media/image104.svg" Type="http://schemas.openxmlformats.org/officeDocument/2006/relationships/image"/><Relationship Id="rId13" Target="../media/image105.svg" Type="http://schemas.openxmlformats.org/officeDocument/2006/relationships/image"/><Relationship Id="rId14" Target="../media/image106.svg" Type="http://schemas.openxmlformats.org/officeDocument/2006/relationships/image"/><Relationship Id="rId15" Target="../media/image107.svg" Type="http://schemas.openxmlformats.org/officeDocument/2006/relationships/image"/><Relationship Id="rId16" Target="../media/image108.svg" Type="http://schemas.openxmlformats.org/officeDocument/2006/relationships/image"/><Relationship Id="rId17" Target="../media/image112.png" Type="http://schemas.openxmlformats.org/officeDocument/2006/relationships/image"/><Relationship Id="rId18" Target="../media/image113.png" Type="http://schemas.openxmlformats.org/officeDocument/2006/relationships/image"/><Relationship Id="rId19" Target="../media/image114.sv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svg" Type="http://schemas.openxmlformats.org/officeDocument/2006/relationships/image"/><Relationship Id="rId7" Target="../media/image99.svg" Type="http://schemas.openxmlformats.org/officeDocument/2006/relationships/image"/><Relationship Id="rId8" Target="../media/image100.sv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svg" Type="http://schemas.openxmlformats.org/officeDocument/2006/relationships/image"/><Relationship Id="rId11" Target="../media/image124.png" Type="http://schemas.openxmlformats.org/officeDocument/2006/relationships/image"/><Relationship Id="rId12" Target="../media/image125.svg" Type="http://schemas.openxmlformats.org/officeDocument/2006/relationships/image"/><Relationship Id="rId13" Target="../media/image126.png" Type="http://schemas.openxmlformats.org/officeDocument/2006/relationships/image"/><Relationship Id="rId14" Target="../media/image127.svg" Type="http://schemas.openxmlformats.org/officeDocument/2006/relationships/image"/><Relationship Id="rId15" Target="../media/image128.png" Type="http://schemas.openxmlformats.org/officeDocument/2006/relationships/image"/><Relationship Id="rId16" Target="../media/image129.svg" Type="http://schemas.openxmlformats.org/officeDocument/2006/relationships/image"/><Relationship Id="rId17" Target="../media/image130.png" Type="http://schemas.openxmlformats.org/officeDocument/2006/relationships/image"/><Relationship Id="rId18" Target="../media/image131.svg" Type="http://schemas.openxmlformats.org/officeDocument/2006/relationships/image"/><Relationship Id="rId19" Target="../media/image132.png" Type="http://schemas.openxmlformats.org/officeDocument/2006/relationships/image"/><Relationship Id="rId2" Target="../media/image115.png" Type="http://schemas.openxmlformats.org/officeDocument/2006/relationships/image"/><Relationship Id="rId20" Target="../media/image133.svg" Type="http://schemas.openxmlformats.org/officeDocument/2006/relationships/image"/><Relationship Id="rId3" Target="../media/image116.svg" Type="http://schemas.openxmlformats.org/officeDocument/2006/relationships/image"/><Relationship Id="rId4" Target="../media/image117.png" Type="http://schemas.openxmlformats.org/officeDocument/2006/relationships/image"/><Relationship Id="rId5" Target="../media/image118.svg" Type="http://schemas.openxmlformats.org/officeDocument/2006/relationships/image"/><Relationship Id="rId6" Target="../media/image119.png" Type="http://schemas.openxmlformats.org/officeDocument/2006/relationships/image"/><Relationship Id="rId7" Target="../media/image120.png" Type="http://schemas.openxmlformats.org/officeDocument/2006/relationships/image"/><Relationship Id="rId8" Target="../media/image121.sv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svg" Type="http://schemas.openxmlformats.org/officeDocument/2006/relationships/image"/><Relationship Id="rId11" Target="../media/image143.svg" Type="http://schemas.openxmlformats.org/officeDocument/2006/relationships/image"/><Relationship Id="rId12" Target="../media/image144.svg" Type="http://schemas.openxmlformats.org/officeDocument/2006/relationships/image"/><Relationship Id="rId13" Target="../media/image145.png" Type="http://schemas.openxmlformats.org/officeDocument/2006/relationships/image"/><Relationship Id="rId14" Target="../media/image146.svg" Type="http://schemas.openxmlformats.org/officeDocument/2006/relationships/image"/><Relationship Id="rId15" Target="../media/image147.png" Type="http://schemas.openxmlformats.org/officeDocument/2006/relationships/image"/><Relationship Id="rId16" Target="../media/image148.svg" Type="http://schemas.openxmlformats.org/officeDocument/2006/relationships/image"/><Relationship Id="rId2" Target="../media/image134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7.svg" Type="http://schemas.openxmlformats.org/officeDocument/2006/relationships/image"/><Relationship Id="rId6" Target="../media/image138.svg" Type="http://schemas.openxmlformats.org/officeDocument/2006/relationships/image"/><Relationship Id="rId7" Target="../media/image139.svg" Type="http://schemas.openxmlformats.org/officeDocument/2006/relationships/image"/><Relationship Id="rId8" Target="../media/image140.svg" Type="http://schemas.openxmlformats.org/officeDocument/2006/relationships/image"/><Relationship Id="rId9" Target="../media/image14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png" Type="http://schemas.openxmlformats.org/officeDocument/2006/relationships/image"/><Relationship Id="rId11" Target="../media/image158.svg" Type="http://schemas.openxmlformats.org/officeDocument/2006/relationships/image"/><Relationship Id="rId12" Target="../media/image159.png" Type="http://schemas.openxmlformats.org/officeDocument/2006/relationships/image"/><Relationship Id="rId13" Target="../media/image160.png" Type="http://schemas.openxmlformats.org/officeDocument/2006/relationships/image"/><Relationship Id="rId14" Target="../media/image161.png" Type="http://schemas.openxmlformats.org/officeDocument/2006/relationships/image"/><Relationship Id="rId15" Target="../media/image162.svg" Type="http://schemas.openxmlformats.org/officeDocument/2006/relationships/image"/><Relationship Id="rId16" Target="../media/image163.png" Type="http://schemas.openxmlformats.org/officeDocument/2006/relationships/image"/><Relationship Id="rId17" Target="../media/image164.png" Type="http://schemas.openxmlformats.org/officeDocument/2006/relationships/image"/><Relationship Id="rId18" Target="../media/image165.png" Type="http://schemas.openxmlformats.org/officeDocument/2006/relationships/image"/><Relationship Id="rId2" Target="../media/image149.png" Type="http://schemas.openxmlformats.org/officeDocument/2006/relationships/image"/><Relationship Id="rId3" Target="../media/image150.sv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53.png" Type="http://schemas.openxmlformats.org/officeDocument/2006/relationships/image"/><Relationship Id="rId7" Target="../media/image154.svg" Type="http://schemas.openxmlformats.org/officeDocument/2006/relationships/image"/><Relationship Id="rId8" Target="../media/image155.png" Type="http://schemas.openxmlformats.org/officeDocument/2006/relationships/image"/><Relationship Id="rId9" Target="../media/image15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4.svg" Type="http://schemas.openxmlformats.org/officeDocument/2006/relationships/image"/><Relationship Id="rId11" Target="../media/image175.png" Type="http://schemas.openxmlformats.org/officeDocument/2006/relationships/image"/><Relationship Id="rId12" Target="../media/image176.svg" Type="http://schemas.openxmlformats.org/officeDocument/2006/relationships/image"/><Relationship Id="rId13" Target="../media/image177.svg" Type="http://schemas.openxmlformats.org/officeDocument/2006/relationships/image"/><Relationship Id="rId14" Target="../media/image178.svg" Type="http://schemas.openxmlformats.org/officeDocument/2006/relationships/image"/><Relationship Id="rId15" Target="../media/image179.png" Type="http://schemas.openxmlformats.org/officeDocument/2006/relationships/image"/><Relationship Id="rId16" Target="../media/image180.svg" Type="http://schemas.openxmlformats.org/officeDocument/2006/relationships/image"/><Relationship Id="rId17" Target="../media/image181.svg" Type="http://schemas.openxmlformats.org/officeDocument/2006/relationships/image"/><Relationship Id="rId18" Target="../media/image182.svg" Type="http://schemas.openxmlformats.org/officeDocument/2006/relationships/image"/><Relationship Id="rId19" Target="../media/image183.svg" Type="http://schemas.openxmlformats.org/officeDocument/2006/relationships/image"/><Relationship Id="rId2" Target="../media/image166.png" Type="http://schemas.openxmlformats.org/officeDocument/2006/relationships/image"/><Relationship Id="rId20" Target="../media/image184.svg" Type="http://schemas.openxmlformats.org/officeDocument/2006/relationships/image"/><Relationship Id="rId21" Target="../media/image185.png" Type="http://schemas.openxmlformats.org/officeDocument/2006/relationships/image"/><Relationship Id="rId3" Target="../media/image167.svg" Type="http://schemas.openxmlformats.org/officeDocument/2006/relationships/image"/><Relationship Id="rId4" Target="../media/image168.svg" Type="http://schemas.openxmlformats.org/officeDocument/2006/relationships/image"/><Relationship Id="rId5" Target="../media/image169.svg" Type="http://schemas.openxmlformats.org/officeDocument/2006/relationships/image"/><Relationship Id="rId6" Target="../media/image170.svg" Type="http://schemas.openxmlformats.org/officeDocument/2006/relationships/image"/><Relationship Id="rId7" Target="../media/image171.svg" Type="http://schemas.openxmlformats.org/officeDocument/2006/relationships/image"/><Relationship Id="rId8" Target="../media/image172.png" Type="http://schemas.openxmlformats.org/officeDocument/2006/relationships/image"/><Relationship Id="rId9" Target="../media/image17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svg" Type="http://schemas.openxmlformats.org/officeDocument/2006/relationships/image"/><Relationship Id="rId11" Target="../media/image100.svg" Type="http://schemas.openxmlformats.org/officeDocument/2006/relationships/image"/><Relationship Id="rId12" Target="../media/image101.svg" Type="http://schemas.openxmlformats.org/officeDocument/2006/relationships/image"/><Relationship Id="rId13" Target="../media/image102.svg" Type="http://schemas.openxmlformats.org/officeDocument/2006/relationships/image"/><Relationship Id="rId14" Target="../media/image103.svg" Type="http://schemas.openxmlformats.org/officeDocument/2006/relationships/image"/><Relationship Id="rId15" Target="../media/image104.svg" Type="http://schemas.openxmlformats.org/officeDocument/2006/relationships/image"/><Relationship Id="rId16" Target="../media/image105.svg" Type="http://schemas.openxmlformats.org/officeDocument/2006/relationships/image"/><Relationship Id="rId17" Target="../media/image106.svg" Type="http://schemas.openxmlformats.org/officeDocument/2006/relationships/image"/><Relationship Id="rId18" Target="../media/image107.svg" Type="http://schemas.openxmlformats.org/officeDocument/2006/relationships/image"/><Relationship Id="rId19" Target="../media/image108.svg" Type="http://schemas.openxmlformats.org/officeDocument/2006/relationships/image"/><Relationship Id="rId2" Target="../media/image186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Relationship Id="rId7" Target="../media/image96.png" Type="http://schemas.openxmlformats.org/officeDocument/2006/relationships/image"/><Relationship Id="rId8" Target="../media/image97.sv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svg" Type="http://schemas.openxmlformats.org/officeDocument/2006/relationships/image"/><Relationship Id="rId14" Target="../media/image52.svg" Type="http://schemas.openxmlformats.org/officeDocument/2006/relationships/image"/><Relationship Id="rId15" Target="../media/image53.png" Type="http://schemas.openxmlformats.org/officeDocument/2006/relationships/image"/><Relationship Id="rId16" Target="../media/image54.svg" Type="http://schemas.openxmlformats.org/officeDocument/2006/relationships/image"/><Relationship Id="rId17" Target="../media/image55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svg" Type="http://schemas.openxmlformats.org/officeDocument/2006/relationships/image"/><Relationship Id="rId15" Target="../media/image72.svg" Type="http://schemas.openxmlformats.org/officeDocument/2006/relationships/image"/><Relationship Id="rId16" Target="../media/image73.svg" Type="http://schemas.openxmlformats.org/officeDocument/2006/relationships/image"/><Relationship Id="rId17" Target="../media/image74.png" Type="http://schemas.openxmlformats.org/officeDocument/2006/relationships/image"/><Relationship Id="rId18" Target="../media/image75.png" Type="http://schemas.openxmlformats.org/officeDocument/2006/relationships/image"/><Relationship Id="rId19" Target="../media/image76.png" Type="http://schemas.openxmlformats.org/officeDocument/2006/relationships/image"/><Relationship Id="rId2" Target="../media/image59.png" Type="http://schemas.openxmlformats.org/officeDocument/2006/relationships/image"/><Relationship Id="rId20" Target="../media/image77.svg" Type="http://schemas.openxmlformats.org/officeDocument/2006/relationships/image"/><Relationship Id="rId21" Target="../media/image78.png" Type="http://schemas.openxmlformats.org/officeDocument/2006/relationships/image"/><Relationship Id="rId22" Target="../media/image79.svg" Type="http://schemas.openxmlformats.org/officeDocument/2006/relationships/image"/><Relationship Id="rId23" Target="../media/image80.svg" Type="http://schemas.openxmlformats.org/officeDocument/2006/relationships/image"/><Relationship Id="rId24" Target="../media/image81.png" Type="http://schemas.openxmlformats.org/officeDocument/2006/relationships/image"/><Relationship Id="rId25" Target="../media/image82.svg" Type="http://schemas.openxmlformats.org/officeDocument/2006/relationships/image"/><Relationship Id="rId26" Target="../media/image83.png" Type="http://schemas.openxmlformats.org/officeDocument/2006/relationships/image"/><Relationship Id="rId27" Target="../media/image33.png" Type="http://schemas.openxmlformats.org/officeDocument/2006/relationships/image"/><Relationship Id="rId28" Target="../media/image84.png" Type="http://schemas.openxmlformats.org/officeDocument/2006/relationships/image"/><Relationship Id="rId29" Target="../media/image85.svg" Type="http://schemas.openxmlformats.org/officeDocument/2006/relationships/image"/><Relationship Id="rId3" Target="../media/image60.svg" Type="http://schemas.openxmlformats.org/officeDocument/2006/relationships/image"/><Relationship Id="rId30" Target="../media/image86.png" Type="http://schemas.openxmlformats.org/officeDocument/2006/relationships/image"/><Relationship Id="rId31" Target="../media/image87.svg" Type="http://schemas.openxmlformats.org/officeDocument/2006/relationships/image"/><Relationship Id="rId32" Target="../media/image47.png" Type="http://schemas.openxmlformats.org/officeDocument/2006/relationships/image"/><Relationship Id="rId33" Target="../media/image88.svg" Type="http://schemas.openxmlformats.org/officeDocument/2006/relationships/image"/><Relationship Id="rId34" Target="../media/image89.svg" Type="http://schemas.openxmlformats.org/officeDocument/2006/relationships/image"/><Relationship Id="rId35" Target="../media/image90.png" Type="http://schemas.openxmlformats.org/officeDocument/2006/relationships/image"/><Relationship Id="rId36" Target="../media/image91.svg" Type="http://schemas.openxmlformats.org/officeDocument/2006/relationships/image"/><Relationship Id="rId37" Target="../media/image92.png" Type="http://schemas.openxmlformats.org/officeDocument/2006/relationships/image"/><Relationship Id="rId38" Target="../media/image93.svg" Type="http://schemas.openxmlformats.org/officeDocument/2006/relationships/image"/><Relationship Id="rId39" Target="../media/image55.png" Type="http://schemas.openxmlformats.org/officeDocument/2006/relationships/image"/><Relationship Id="rId4" Target="../media/image61.png" Type="http://schemas.openxmlformats.org/officeDocument/2006/relationships/image"/><Relationship Id="rId40" Target="../media/image39.png" Type="http://schemas.openxmlformats.org/officeDocument/2006/relationships/image"/><Relationship Id="rId5" Target="../media/image62.svg" Type="http://schemas.openxmlformats.org/officeDocument/2006/relationships/image"/><Relationship Id="rId6" Target="../media/image63.svg" Type="http://schemas.openxmlformats.org/officeDocument/2006/relationships/image"/><Relationship Id="rId7" Target="../media/image64.svg" Type="http://schemas.openxmlformats.org/officeDocument/2006/relationships/image"/><Relationship Id="rId8" Target="../media/image65.svg" Type="http://schemas.openxmlformats.org/officeDocument/2006/relationships/image"/><Relationship Id="rId9" Target="../media/image6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8953" y="165554"/>
            <a:ext cx="294246" cy="294256"/>
          </a:xfrm>
          <a:custGeom>
            <a:avLst/>
            <a:gdLst/>
            <a:ahLst/>
            <a:cxnLst/>
            <a:rect r="r" b="b" t="t" l="l"/>
            <a:pathLst>
              <a:path h="294256" w="294246">
                <a:moveTo>
                  <a:pt x="0" y="0"/>
                </a:moveTo>
                <a:lnTo>
                  <a:pt x="294247" y="0"/>
                </a:lnTo>
                <a:lnTo>
                  <a:pt x="294247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8953" y="1342415"/>
            <a:ext cx="294237" cy="294256"/>
          </a:xfrm>
          <a:custGeom>
            <a:avLst/>
            <a:gdLst/>
            <a:ahLst/>
            <a:cxnLst/>
            <a:rect r="r" b="b" t="t" l="l"/>
            <a:pathLst>
              <a:path h="294256" w="294237">
                <a:moveTo>
                  <a:pt x="0" y="0"/>
                </a:moveTo>
                <a:lnTo>
                  <a:pt x="294237" y="0"/>
                </a:lnTo>
                <a:lnTo>
                  <a:pt x="294237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7370" y="753770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85719" y="1342501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85729" y="165640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4193" y="753818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2667" y="1342444"/>
            <a:ext cx="294246" cy="294256"/>
          </a:xfrm>
          <a:custGeom>
            <a:avLst/>
            <a:gdLst/>
            <a:ahLst/>
            <a:cxnLst/>
            <a:rect r="r" b="b" t="t" l="l"/>
            <a:pathLst>
              <a:path h="294256" w="294246">
                <a:moveTo>
                  <a:pt x="0" y="0"/>
                </a:moveTo>
                <a:lnTo>
                  <a:pt x="294246" y="0"/>
                </a:lnTo>
                <a:lnTo>
                  <a:pt x="29424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62676" y="165583"/>
            <a:ext cx="294237" cy="294256"/>
          </a:xfrm>
          <a:custGeom>
            <a:avLst/>
            <a:gdLst/>
            <a:ahLst/>
            <a:cxnLst/>
            <a:rect r="r" b="b" t="t" l="l"/>
            <a:pathLst>
              <a:path h="294256" w="294237">
                <a:moveTo>
                  <a:pt x="0" y="0"/>
                </a:moveTo>
                <a:lnTo>
                  <a:pt x="294237" y="0"/>
                </a:lnTo>
                <a:lnTo>
                  <a:pt x="294237" y="294255"/>
                </a:lnTo>
                <a:lnTo>
                  <a:pt x="0" y="29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406936" y="-859546"/>
            <a:ext cx="1929327" cy="11958152"/>
            <a:chOff x="0" y="0"/>
            <a:chExt cx="1929320" cy="119581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859536"/>
              <a:ext cx="1881124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1881124">
                  <a:moveTo>
                    <a:pt x="0" y="0"/>
                  </a:moveTo>
                  <a:lnTo>
                    <a:pt x="0" y="10287000"/>
                  </a:lnTo>
                  <a:lnTo>
                    <a:pt x="1881124" y="10287000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A1EFB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468064" y="753770"/>
            <a:ext cx="7429868" cy="8883529"/>
            <a:chOff x="0" y="0"/>
            <a:chExt cx="10022662" cy="11983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22713" cy="11983593"/>
            </a:xfrm>
            <a:custGeom>
              <a:avLst/>
              <a:gdLst/>
              <a:ahLst/>
              <a:cxnLst/>
              <a:rect r="r" b="b" t="t" l="l"/>
              <a:pathLst>
                <a:path h="11983593" w="10022713">
                  <a:moveTo>
                    <a:pt x="9987280" y="0"/>
                  </a:moveTo>
                  <a:lnTo>
                    <a:pt x="2686558" y="635"/>
                  </a:lnTo>
                  <a:cubicBezTo>
                    <a:pt x="2660650" y="69469"/>
                    <a:pt x="2650490" y="142240"/>
                    <a:pt x="2634488" y="213360"/>
                  </a:cubicBezTo>
                  <a:cubicBezTo>
                    <a:pt x="2371598" y="1383030"/>
                    <a:pt x="2109470" y="2552700"/>
                    <a:pt x="1847469" y="3722624"/>
                  </a:cubicBezTo>
                  <a:lnTo>
                    <a:pt x="1074166" y="7177405"/>
                  </a:lnTo>
                  <a:cubicBezTo>
                    <a:pt x="865251" y="8109966"/>
                    <a:pt x="655701" y="9042400"/>
                    <a:pt x="446659" y="9974834"/>
                  </a:cubicBezTo>
                  <a:lnTo>
                    <a:pt x="7493" y="11937238"/>
                  </a:lnTo>
                  <a:cubicBezTo>
                    <a:pt x="5080" y="11948033"/>
                    <a:pt x="508" y="11958574"/>
                    <a:pt x="0" y="11969750"/>
                  </a:cubicBezTo>
                  <a:lnTo>
                    <a:pt x="0" y="11974195"/>
                  </a:lnTo>
                  <a:lnTo>
                    <a:pt x="0" y="11974195"/>
                  </a:lnTo>
                  <a:cubicBezTo>
                    <a:pt x="127" y="11977115"/>
                    <a:pt x="635" y="11979910"/>
                    <a:pt x="1524" y="11982958"/>
                  </a:cubicBezTo>
                  <a:lnTo>
                    <a:pt x="7977886" y="11983593"/>
                  </a:lnTo>
                  <a:lnTo>
                    <a:pt x="9988042" y="11983593"/>
                  </a:lnTo>
                  <a:cubicBezTo>
                    <a:pt x="10012935" y="11982703"/>
                    <a:pt x="10022713" y="11976735"/>
                    <a:pt x="10022713" y="11942445"/>
                  </a:cubicBezTo>
                  <a:lnTo>
                    <a:pt x="10022332" y="41529"/>
                  </a:lnTo>
                  <a:cubicBezTo>
                    <a:pt x="10022332" y="7493"/>
                    <a:pt x="10013188" y="889"/>
                    <a:pt x="9987280" y="0"/>
                  </a:cubicBezTo>
                  <a:close/>
                </a:path>
              </a:pathLst>
            </a:custGeom>
            <a:blipFill>
              <a:blip r:embed="rId12"/>
              <a:stretch>
                <a:fillRect l="-39732" t="-1" r="-3976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93227" y="9218686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5"/>
                </a:lnTo>
                <a:lnTo>
                  <a:pt x="0" y="294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1596" y="8630555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81596" y="9807292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0098" y="9218781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58524" y="8630574"/>
            <a:ext cx="294256" cy="294256"/>
          </a:xfrm>
          <a:custGeom>
            <a:avLst/>
            <a:gdLst/>
            <a:ahLst/>
            <a:cxnLst/>
            <a:rect r="r" b="b" t="t" l="l"/>
            <a:pathLst>
              <a:path h="294256" w="294256">
                <a:moveTo>
                  <a:pt x="0" y="0"/>
                </a:moveTo>
                <a:lnTo>
                  <a:pt x="294256" y="0"/>
                </a:lnTo>
                <a:lnTo>
                  <a:pt x="294256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58543" y="9807245"/>
            <a:ext cx="294237" cy="294256"/>
          </a:xfrm>
          <a:custGeom>
            <a:avLst/>
            <a:gdLst/>
            <a:ahLst/>
            <a:cxnLst/>
            <a:rect r="r" b="b" t="t" l="l"/>
            <a:pathLst>
              <a:path h="294256" w="294237">
                <a:moveTo>
                  <a:pt x="0" y="0"/>
                </a:moveTo>
                <a:lnTo>
                  <a:pt x="294237" y="0"/>
                </a:lnTo>
                <a:lnTo>
                  <a:pt x="294237" y="294256"/>
                </a:lnTo>
                <a:lnTo>
                  <a:pt x="0" y="2942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73749" y="1031777"/>
            <a:ext cx="1019175" cy="1095375"/>
          </a:xfrm>
          <a:custGeom>
            <a:avLst/>
            <a:gdLst/>
            <a:ahLst/>
            <a:cxnLst/>
            <a:rect r="r" b="b" t="t" l="l"/>
            <a:pathLst>
              <a:path h="1095375" w="1019175">
                <a:moveTo>
                  <a:pt x="0" y="0"/>
                </a:moveTo>
                <a:lnTo>
                  <a:pt x="1019175" y="0"/>
                </a:lnTo>
                <a:lnTo>
                  <a:pt x="1019175" y="1095375"/>
                </a:lnTo>
                <a:lnTo>
                  <a:pt x="0" y="10953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112141" y="1028700"/>
            <a:ext cx="1676400" cy="1133475"/>
          </a:xfrm>
          <a:custGeom>
            <a:avLst/>
            <a:gdLst/>
            <a:ahLst/>
            <a:cxnLst/>
            <a:rect r="r" b="b" t="t" l="l"/>
            <a:pathLst>
              <a:path h="1133475" w="1676400">
                <a:moveTo>
                  <a:pt x="0" y="0"/>
                </a:moveTo>
                <a:lnTo>
                  <a:pt x="1676400" y="0"/>
                </a:lnTo>
                <a:lnTo>
                  <a:pt x="1676400" y="1133475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70098" y="2709199"/>
            <a:ext cx="5689606" cy="380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FFBFB"/>
                </a:solidFill>
                <a:latin typeface="Now Bold"/>
              </a:rPr>
              <a:t>PRESTIGE PRIME BANK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0098" y="6460144"/>
            <a:ext cx="568960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BFB"/>
                </a:solidFill>
                <a:latin typeface="Now Bold"/>
              </a:rPr>
              <a:t>Elevating Excellence In Banking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0098" y="7345969"/>
            <a:ext cx="568960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BFB"/>
                </a:solidFill>
                <a:latin typeface="Now Bold"/>
              </a:rPr>
              <a:t>Batch-1, Team-5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0061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80" y="0"/>
                </a:lnTo>
                <a:lnTo>
                  <a:pt x="25508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040293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80" y="0"/>
                </a:lnTo>
                <a:lnTo>
                  <a:pt x="25508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255060" cy="255089"/>
          </a:xfrm>
          <a:custGeom>
            <a:avLst/>
            <a:gdLst/>
            <a:ahLst/>
            <a:cxnLst/>
            <a:rect r="r" b="b" t="t" l="l"/>
            <a:pathLst>
              <a:path h="255089" w="255060">
                <a:moveTo>
                  <a:pt x="0" y="0"/>
                </a:moveTo>
                <a:lnTo>
                  <a:pt x="255060" y="0"/>
                </a:lnTo>
                <a:lnTo>
                  <a:pt x="25506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092" y="509873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0092" y="1529991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0147" y="2040369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0147" y="19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0147" y="1020137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0286" y="1530039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0325" y="509949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40426" y="29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0436" y="2040322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40446" y="1020089"/>
            <a:ext cx="255070" cy="255089"/>
          </a:xfrm>
          <a:custGeom>
            <a:avLst/>
            <a:gdLst/>
            <a:ahLst/>
            <a:cxnLst/>
            <a:rect r="r" b="b" t="t" l="l"/>
            <a:pathLst>
              <a:path h="255089" w="255070">
                <a:moveTo>
                  <a:pt x="0" y="0"/>
                </a:moveTo>
                <a:lnTo>
                  <a:pt x="255069" y="0"/>
                </a:lnTo>
                <a:lnTo>
                  <a:pt x="25506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45653" y="2167838"/>
            <a:ext cx="12596695" cy="6271142"/>
          </a:xfrm>
          <a:custGeom>
            <a:avLst/>
            <a:gdLst/>
            <a:ahLst/>
            <a:cxnLst/>
            <a:rect r="r" b="b" t="t" l="l"/>
            <a:pathLst>
              <a:path h="6271142" w="12596695">
                <a:moveTo>
                  <a:pt x="0" y="0"/>
                </a:moveTo>
                <a:lnTo>
                  <a:pt x="12596694" y="0"/>
                </a:lnTo>
                <a:lnTo>
                  <a:pt x="12596694" y="6271142"/>
                </a:lnTo>
                <a:lnTo>
                  <a:pt x="0" y="62711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5099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6821" y="434022"/>
            <a:ext cx="948739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CUSTOMER DASHBOAD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28" y="1273597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28" y="2293830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28" y="253536"/>
            <a:ext cx="255060" cy="255089"/>
          </a:xfrm>
          <a:custGeom>
            <a:avLst/>
            <a:gdLst/>
            <a:ahLst/>
            <a:cxnLst/>
            <a:rect r="r" b="b" t="t" l="l"/>
            <a:pathLst>
              <a:path h="255089" w="255060">
                <a:moveTo>
                  <a:pt x="0" y="0"/>
                </a:moveTo>
                <a:lnTo>
                  <a:pt x="255060" y="0"/>
                </a:lnTo>
                <a:lnTo>
                  <a:pt x="25506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120" y="76341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120" y="1783528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174" y="229390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174" y="25355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174" y="1273673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314" y="1783575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1353" y="76348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1454" y="253565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11464" y="2293858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11473" y="1273626"/>
            <a:ext cx="255070" cy="255089"/>
          </a:xfrm>
          <a:custGeom>
            <a:avLst/>
            <a:gdLst/>
            <a:ahLst/>
            <a:cxnLst/>
            <a:rect r="r" b="b" t="t" l="l"/>
            <a:pathLst>
              <a:path h="255089" w="255070">
                <a:moveTo>
                  <a:pt x="0" y="0"/>
                </a:moveTo>
                <a:lnTo>
                  <a:pt x="255070" y="0"/>
                </a:lnTo>
                <a:lnTo>
                  <a:pt x="25507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6088" y="3556204"/>
            <a:ext cx="8763029" cy="4458438"/>
          </a:xfrm>
          <a:custGeom>
            <a:avLst/>
            <a:gdLst/>
            <a:ahLst/>
            <a:cxnLst/>
            <a:rect r="r" b="b" t="t" l="l"/>
            <a:pathLst>
              <a:path h="4458438" w="8763029">
                <a:moveTo>
                  <a:pt x="0" y="0"/>
                </a:moveTo>
                <a:lnTo>
                  <a:pt x="8763029" y="0"/>
                </a:lnTo>
                <a:lnTo>
                  <a:pt x="8763029" y="4458438"/>
                </a:lnTo>
                <a:lnTo>
                  <a:pt x="0" y="445843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-619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57465" y="3556204"/>
            <a:ext cx="8359480" cy="4337809"/>
          </a:xfrm>
          <a:custGeom>
            <a:avLst/>
            <a:gdLst/>
            <a:ahLst/>
            <a:cxnLst/>
            <a:rect r="r" b="b" t="t" l="l"/>
            <a:pathLst>
              <a:path h="4337809" w="8359480">
                <a:moveTo>
                  <a:pt x="0" y="0"/>
                </a:moveTo>
                <a:lnTo>
                  <a:pt x="8359479" y="0"/>
                </a:lnTo>
                <a:lnTo>
                  <a:pt x="8359479" y="4337809"/>
                </a:lnTo>
                <a:lnTo>
                  <a:pt x="0" y="43378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307" t="0" r="-661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40220" y="434022"/>
            <a:ext cx="828059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ADMIN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28" y="1273597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28" y="2293830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28" y="253536"/>
            <a:ext cx="255060" cy="255089"/>
          </a:xfrm>
          <a:custGeom>
            <a:avLst/>
            <a:gdLst/>
            <a:ahLst/>
            <a:cxnLst/>
            <a:rect r="r" b="b" t="t" l="l"/>
            <a:pathLst>
              <a:path h="255089" w="255060">
                <a:moveTo>
                  <a:pt x="0" y="0"/>
                </a:moveTo>
                <a:lnTo>
                  <a:pt x="255060" y="0"/>
                </a:lnTo>
                <a:lnTo>
                  <a:pt x="25506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120" y="76341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120" y="1783528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174" y="229390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174" y="25355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174" y="1273673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314" y="1783575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1353" y="763486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1454" y="253565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11464" y="2293858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11473" y="1273626"/>
            <a:ext cx="255070" cy="255089"/>
          </a:xfrm>
          <a:custGeom>
            <a:avLst/>
            <a:gdLst/>
            <a:ahLst/>
            <a:cxnLst/>
            <a:rect r="r" b="b" t="t" l="l"/>
            <a:pathLst>
              <a:path h="255089" w="255070">
                <a:moveTo>
                  <a:pt x="0" y="0"/>
                </a:moveTo>
                <a:lnTo>
                  <a:pt x="255070" y="0"/>
                </a:lnTo>
                <a:lnTo>
                  <a:pt x="25507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6264" y="4571295"/>
            <a:ext cx="16022099" cy="2223906"/>
          </a:xfrm>
          <a:custGeom>
            <a:avLst/>
            <a:gdLst/>
            <a:ahLst/>
            <a:cxnLst/>
            <a:rect r="r" b="b" t="t" l="l"/>
            <a:pathLst>
              <a:path h="2223906" w="16022099">
                <a:moveTo>
                  <a:pt x="0" y="0"/>
                </a:moveTo>
                <a:lnTo>
                  <a:pt x="16022099" y="0"/>
                </a:lnTo>
                <a:lnTo>
                  <a:pt x="16022099" y="2223906"/>
                </a:lnTo>
                <a:lnTo>
                  <a:pt x="0" y="22239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-448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9997" y="6326503"/>
            <a:ext cx="615332" cy="346124"/>
          </a:xfrm>
          <a:custGeom>
            <a:avLst/>
            <a:gdLst/>
            <a:ahLst/>
            <a:cxnLst/>
            <a:rect r="r" b="b" t="t" l="l"/>
            <a:pathLst>
              <a:path h="346124" w="615332">
                <a:moveTo>
                  <a:pt x="0" y="0"/>
                </a:moveTo>
                <a:lnTo>
                  <a:pt x="615332" y="0"/>
                </a:lnTo>
                <a:lnTo>
                  <a:pt x="615332" y="346124"/>
                </a:lnTo>
                <a:lnTo>
                  <a:pt x="0" y="3461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-19164"/>
            </a:stretch>
          </a:blipFill>
          <a:ln w="38100" cap="sq">
            <a:solidFill>
              <a:srgbClr val="FF093D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4578680" y="434022"/>
            <a:ext cx="880368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UNIT TEST COVERAGE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6503318"/>
            <a:ext cx="5050869" cy="3847186"/>
          </a:xfrm>
          <a:custGeom>
            <a:avLst/>
            <a:gdLst/>
            <a:ahLst/>
            <a:cxnLst/>
            <a:rect r="r" b="b" t="t" l="l"/>
            <a:pathLst>
              <a:path h="3847186" w="5050869">
                <a:moveTo>
                  <a:pt x="0" y="0"/>
                </a:moveTo>
                <a:lnTo>
                  <a:pt x="5050869" y="0"/>
                </a:lnTo>
                <a:lnTo>
                  <a:pt x="5050869" y="3847185"/>
                </a:lnTo>
                <a:lnTo>
                  <a:pt x="0" y="384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3648" y="-129207"/>
            <a:ext cx="3908736" cy="1706032"/>
          </a:xfrm>
          <a:custGeom>
            <a:avLst/>
            <a:gdLst/>
            <a:ahLst/>
            <a:cxnLst/>
            <a:rect r="r" b="b" t="t" l="l"/>
            <a:pathLst>
              <a:path h="1706032" w="3908736">
                <a:moveTo>
                  <a:pt x="0" y="0"/>
                </a:moveTo>
                <a:lnTo>
                  <a:pt x="3908736" y="0"/>
                </a:lnTo>
                <a:lnTo>
                  <a:pt x="3908736" y="1706033"/>
                </a:lnTo>
                <a:lnTo>
                  <a:pt x="0" y="1706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3472" y="624840"/>
            <a:ext cx="5291328" cy="1213104"/>
          </a:xfrm>
          <a:custGeom>
            <a:avLst/>
            <a:gdLst/>
            <a:ahLst/>
            <a:cxnLst/>
            <a:rect r="r" b="b" t="t" l="l"/>
            <a:pathLst>
              <a:path h="1213104" w="5291328">
                <a:moveTo>
                  <a:pt x="0" y="0"/>
                </a:moveTo>
                <a:lnTo>
                  <a:pt x="5291328" y="0"/>
                </a:lnTo>
                <a:lnTo>
                  <a:pt x="5291328" y="1213104"/>
                </a:lnTo>
                <a:lnTo>
                  <a:pt x="0" y="1213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1867" y="2140852"/>
            <a:ext cx="7605755" cy="4362466"/>
            <a:chOff x="0" y="0"/>
            <a:chExt cx="10141007" cy="58166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93525"/>
              <a:ext cx="4347223" cy="4347566"/>
            </a:xfrm>
            <a:custGeom>
              <a:avLst/>
              <a:gdLst/>
              <a:ahLst/>
              <a:cxnLst/>
              <a:rect r="r" b="b" t="t" l="l"/>
              <a:pathLst>
                <a:path h="4347566" w="4347223">
                  <a:moveTo>
                    <a:pt x="0" y="0"/>
                  </a:moveTo>
                  <a:lnTo>
                    <a:pt x="4347223" y="0"/>
                  </a:lnTo>
                  <a:lnTo>
                    <a:pt x="4347223" y="4347566"/>
                  </a:lnTo>
                  <a:lnTo>
                    <a:pt x="0" y="434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72681" y="3306461"/>
              <a:ext cx="2676830" cy="736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4"/>
                </a:lnSpc>
              </a:pPr>
              <a:r>
                <a:rPr lang="en-US" sz="3274">
                  <a:solidFill>
                    <a:srgbClr val="000000"/>
                  </a:solidFill>
                  <a:latin typeface="DM Sans Bold"/>
                </a:rPr>
                <a:t>Customer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4906023" y="0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120309" y="151380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048648" y="90049"/>
              <a:ext cx="2267197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/create-customer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4906023" y="1484212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120309" y="1628958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048648" y="1574261"/>
              <a:ext cx="2267197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/login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906023" y="4317105"/>
              <a:ext cx="579100" cy="38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4906023" y="2206680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7"/>
                  </a:lnTo>
                  <a:lnTo>
                    <a:pt x="0" y="60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120309" y="2351752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PUT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048648" y="2296730"/>
              <a:ext cx="2267197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/{customer-id}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4906023" y="2953787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120309" y="3098859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048648" y="3043837"/>
              <a:ext cx="2267197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/transact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4906023" y="3697254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7"/>
                  </a:lnTo>
                  <a:lnTo>
                    <a:pt x="0" y="60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120309" y="3842326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048648" y="3777779"/>
              <a:ext cx="2928859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/requestchangepass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4906023" y="4440722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120309" y="4585794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048648" y="4521246"/>
              <a:ext cx="2928859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/changepassword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906023" y="5086028"/>
              <a:ext cx="579100" cy="388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4906023" y="5209645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5120309" y="5354716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048648" y="5290169"/>
              <a:ext cx="3908501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/add-beneficiary/{customer-id}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4906023" y="742106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5120309" y="893486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048648" y="832155"/>
              <a:ext cx="4092359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/get-beneficiary/{customer-id}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08450" y="5617369"/>
            <a:ext cx="8249096" cy="4310738"/>
            <a:chOff x="0" y="0"/>
            <a:chExt cx="10998795" cy="574765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670069"/>
              <a:ext cx="4347223" cy="4347566"/>
            </a:xfrm>
            <a:custGeom>
              <a:avLst/>
              <a:gdLst/>
              <a:ahLst/>
              <a:cxnLst/>
              <a:rect r="r" b="b" t="t" l="l"/>
              <a:pathLst>
                <a:path h="4347566" w="4347223">
                  <a:moveTo>
                    <a:pt x="0" y="0"/>
                  </a:moveTo>
                  <a:lnTo>
                    <a:pt x="4347223" y="0"/>
                  </a:lnTo>
                  <a:lnTo>
                    <a:pt x="4347223" y="4347565"/>
                  </a:lnTo>
                  <a:lnTo>
                    <a:pt x="0" y="4347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1300493" y="3639938"/>
              <a:ext cx="1754823" cy="736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4"/>
                </a:lnSpc>
              </a:pPr>
              <a:r>
                <a:rPr lang="en-US" sz="3274">
                  <a:solidFill>
                    <a:srgbClr val="000000"/>
                  </a:solidFill>
                  <a:latin typeface="DM Sans Bold"/>
                </a:rPr>
                <a:t>Admin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4906023" y="0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5120309" y="144746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048648" y="90049"/>
              <a:ext cx="2267197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/login</a:t>
              </a:r>
            </a:p>
          </p:txBody>
        </p:sp>
        <p:sp>
          <p:nvSpPr>
            <p:cNvPr name="Freeform 40" id="40"/>
            <p:cNvSpPr/>
            <p:nvPr/>
          </p:nvSpPr>
          <p:spPr>
            <a:xfrm flipH="false" flipV="false" rot="0">
              <a:off x="4906023" y="736818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5120309" y="888198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048648" y="826867"/>
              <a:ext cx="4092359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/{admin-id}/accounts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4906023" y="1470794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5120309" y="1615540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POST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6048648" y="1560843"/>
              <a:ext cx="3691641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/{admin-id}/logout</a:t>
              </a:r>
            </a:p>
          </p:txBody>
        </p:sp>
        <p:sp>
          <p:nvSpPr>
            <p:cNvPr name="Freeform 46" id="46"/>
            <p:cNvSpPr/>
            <p:nvPr/>
          </p:nvSpPr>
          <p:spPr>
            <a:xfrm flipH="false" flipV="false" rot="0">
              <a:off x="4906023" y="2204770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5120309" y="2349842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DEL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048648" y="2285294"/>
              <a:ext cx="4950147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/{admin-id}/deletecustomer/{cust-id}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false" flipV="false" rot="0">
              <a:off x="4906023" y="2938746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5120309" y="3083818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PUT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6048648" y="3028796"/>
              <a:ext cx="4092359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/{admin-id}/accounts/{accid}</a:t>
              </a:r>
            </a:p>
          </p:txBody>
        </p:sp>
        <p:sp>
          <p:nvSpPr>
            <p:cNvPr name="Freeform 52" id="52"/>
            <p:cNvSpPr/>
            <p:nvPr/>
          </p:nvSpPr>
          <p:spPr>
            <a:xfrm flipH="false" flipV="false" rot="0">
              <a:off x="4906023" y="3672722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7"/>
                  </a:lnTo>
                  <a:lnTo>
                    <a:pt x="0" y="60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53" id="53"/>
            <p:cNvSpPr txBox="true"/>
            <p:nvPr/>
          </p:nvSpPr>
          <p:spPr>
            <a:xfrm rot="0">
              <a:off x="5120309" y="3817794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PUT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6048648" y="3762772"/>
              <a:ext cx="4092359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/{admin-id}/addmoney/{accid}</a:t>
              </a:r>
            </a:p>
          </p:txBody>
        </p:sp>
        <p:sp>
          <p:nvSpPr>
            <p:cNvPr name="Freeform 55" id="55"/>
            <p:cNvSpPr/>
            <p:nvPr/>
          </p:nvSpPr>
          <p:spPr>
            <a:xfrm flipH="false" flipV="false" rot="0">
              <a:off x="4906023" y="4406699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5120309" y="4551770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DEL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6048648" y="4487223"/>
              <a:ext cx="4950147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{admin-id}/accounts/{account-id}</a:t>
              </a:r>
            </a:p>
          </p:txBody>
        </p:sp>
        <p:sp>
          <p:nvSpPr>
            <p:cNvPr name="Freeform 58" id="58"/>
            <p:cNvSpPr/>
            <p:nvPr/>
          </p:nvSpPr>
          <p:spPr>
            <a:xfrm flipH="false" flipV="false" rot="0">
              <a:off x="4906023" y="5140675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 rot="0">
              <a:off x="5120309" y="5285746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PUT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6048648" y="5230724"/>
              <a:ext cx="4092359" cy="370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4"/>
                </a:lnSpc>
              </a:pPr>
              <a:r>
                <a:rPr lang="en-US" sz="1653">
                  <a:solidFill>
                    <a:srgbClr val="000000"/>
                  </a:solidFill>
                  <a:latin typeface="Roboto"/>
                </a:rPr>
                <a:t>/{admin-id}/validate-customer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608450" y="1837944"/>
            <a:ext cx="9582018" cy="3260674"/>
            <a:chOff x="0" y="0"/>
            <a:chExt cx="12776024" cy="434756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347223" cy="4347566"/>
            </a:xfrm>
            <a:custGeom>
              <a:avLst/>
              <a:gdLst/>
              <a:ahLst/>
              <a:cxnLst/>
              <a:rect r="r" b="b" t="t" l="l"/>
              <a:pathLst>
                <a:path h="4347566" w="4347223">
                  <a:moveTo>
                    <a:pt x="0" y="0"/>
                  </a:moveTo>
                  <a:lnTo>
                    <a:pt x="4347223" y="0"/>
                  </a:lnTo>
                  <a:lnTo>
                    <a:pt x="4347223" y="4347566"/>
                  </a:lnTo>
                  <a:lnTo>
                    <a:pt x="0" y="434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1032624" y="2812936"/>
              <a:ext cx="2297595" cy="736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4"/>
                </a:lnSpc>
              </a:pPr>
              <a:r>
                <a:rPr lang="en-US" sz="3274">
                  <a:solidFill>
                    <a:srgbClr val="000000"/>
                  </a:solidFill>
                  <a:latin typeface="DM Sans Bold"/>
                </a:rPr>
                <a:t>Account</a:t>
              </a:r>
            </a:p>
          </p:txBody>
        </p:sp>
        <p:sp>
          <p:nvSpPr>
            <p:cNvPr name="Freeform 64" id="64"/>
            <p:cNvSpPr/>
            <p:nvPr/>
          </p:nvSpPr>
          <p:spPr>
            <a:xfrm flipH="false" flipV="false" rot="0">
              <a:off x="4906023" y="532027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65" id="65"/>
            <p:cNvSpPr txBox="true"/>
            <p:nvPr/>
          </p:nvSpPr>
          <p:spPr>
            <a:xfrm rot="0">
              <a:off x="5120309" y="677098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6048648" y="612551"/>
              <a:ext cx="2928859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/accounts</a:t>
              </a:r>
            </a:p>
          </p:txBody>
        </p:sp>
        <p:sp>
          <p:nvSpPr>
            <p:cNvPr name="Freeform 67" id="67"/>
            <p:cNvSpPr/>
            <p:nvPr/>
          </p:nvSpPr>
          <p:spPr>
            <a:xfrm flipH="false" flipV="false" rot="0">
              <a:off x="4906023" y="1227753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68" id="68"/>
            <p:cNvSpPr txBox="true"/>
            <p:nvPr/>
          </p:nvSpPr>
          <p:spPr>
            <a:xfrm rot="0">
              <a:off x="5120309" y="1372825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6048648" y="1308278"/>
              <a:ext cx="2928859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/accounts/{account-no}</a:t>
              </a:r>
            </a:p>
          </p:txBody>
        </p:sp>
        <p:sp>
          <p:nvSpPr>
            <p:cNvPr name="Freeform 70" id="70"/>
            <p:cNvSpPr/>
            <p:nvPr/>
          </p:nvSpPr>
          <p:spPr>
            <a:xfrm flipH="false" flipV="false" rot="0">
              <a:off x="4906023" y="3315382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5120309" y="3460453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DEL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6048648" y="3395906"/>
              <a:ext cx="2928859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/accounts/{id}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4906023" y="1923629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6"/>
                  </a:lnTo>
                  <a:lnTo>
                    <a:pt x="0" y="60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5120309" y="2068701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6048648" y="2004154"/>
              <a:ext cx="6514242" cy="752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/accounts/{account-no}/transactions-between-dates</a:t>
              </a:r>
            </a:p>
            <a:p>
              <a:pPr>
                <a:lnSpc>
                  <a:spcPts val="2264"/>
                </a:lnSpc>
              </a:pPr>
            </a:p>
          </p:txBody>
        </p:sp>
        <p:sp>
          <p:nvSpPr>
            <p:cNvPr name="Freeform 76" id="76"/>
            <p:cNvSpPr/>
            <p:nvPr/>
          </p:nvSpPr>
          <p:spPr>
            <a:xfrm flipH="false" flipV="false" rot="0">
              <a:off x="4906023" y="2619505"/>
              <a:ext cx="1007672" cy="606976"/>
            </a:xfrm>
            <a:custGeom>
              <a:avLst/>
              <a:gdLst/>
              <a:ahLst/>
              <a:cxnLst/>
              <a:rect r="r" b="b" t="t" l="l"/>
              <a:pathLst>
                <a:path h="606976" w="1007672">
                  <a:moveTo>
                    <a:pt x="0" y="0"/>
                  </a:moveTo>
                  <a:lnTo>
                    <a:pt x="1007672" y="0"/>
                  </a:lnTo>
                  <a:lnTo>
                    <a:pt x="1007672" y="606977"/>
                  </a:lnTo>
                  <a:lnTo>
                    <a:pt x="0" y="60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816" t="0" r="-8816" b="0"/>
              </a:stretch>
            </a:blipFill>
          </p:spPr>
        </p:sp>
        <p:sp>
          <p:nvSpPr>
            <p:cNvPr name="TextBox 77" id="77"/>
            <p:cNvSpPr txBox="true"/>
            <p:nvPr/>
          </p:nvSpPr>
          <p:spPr>
            <a:xfrm rot="0">
              <a:off x="5120309" y="2764577"/>
              <a:ext cx="579100" cy="2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322">
                  <a:solidFill>
                    <a:srgbClr val="F5FFF5"/>
                  </a:solidFill>
                  <a:latin typeface="Roboto Bold"/>
                </a:rPr>
                <a:t>GET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6048648" y="2700030"/>
              <a:ext cx="6727376" cy="372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64"/>
                </a:lnSpc>
              </a:pPr>
              <a:r>
                <a:rPr lang="en-US" sz="1617">
                  <a:solidFill>
                    <a:srgbClr val="000000"/>
                  </a:solidFill>
                  <a:latin typeface="Roboto"/>
                </a:rPr>
                <a:t>/accounts/{account-no}/transactions-between-dates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51" y="8314677"/>
            <a:ext cx="3571456" cy="2038864"/>
          </a:xfrm>
          <a:custGeom>
            <a:avLst/>
            <a:gdLst/>
            <a:ahLst/>
            <a:cxnLst/>
            <a:rect r="r" b="b" t="t" l="l"/>
            <a:pathLst>
              <a:path h="2038864" w="3571456">
                <a:moveTo>
                  <a:pt x="0" y="0"/>
                </a:moveTo>
                <a:lnTo>
                  <a:pt x="3571456" y="0"/>
                </a:lnTo>
                <a:lnTo>
                  <a:pt x="3571456" y="2038865"/>
                </a:lnTo>
                <a:lnTo>
                  <a:pt x="0" y="203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325" y="33566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7325" y="40043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7325" y="46520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325" y="52997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7325" y="59474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325" y="65951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7325" y="72428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7325" y="7890529"/>
            <a:ext cx="152400" cy="152400"/>
          </a:xfrm>
          <a:custGeom>
            <a:avLst/>
            <a:gdLst/>
            <a:ahLst/>
            <a:cxnLst/>
            <a:rect r="r" b="b" t="t" l="l"/>
            <a:pathLst>
              <a:path h="152400" w="152400">
                <a:moveTo>
                  <a:pt x="0" y="0"/>
                </a:moveTo>
                <a:lnTo>
                  <a:pt x="152400" y="0"/>
                </a:lnTo>
                <a:lnTo>
                  <a:pt x="152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12169" y="-66551"/>
            <a:ext cx="4460529" cy="2265874"/>
          </a:xfrm>
          <a:custGeom>
            <a:avLst/>
            <a:gdLst/>
            <a:ahLst/>
            <a:cxnLst/>
            <a:rect r="r" b="b" t="t" l="l"/>
            <a:pathLst>
              <a:path h="2265874" w="4460529">
                <a:moveTo>
                  <a:pt x="0" y="0"/>
                </a:moveTo>
                <a:lnTo>
                  <a:pt x="4460529" y="0"/>
                </a:lnTo>
                <a:lnTo>
                  <a:pt x="4460529" y="2265873"/>
                </a:lnTo>
                <a:lnTo>
                  <a:pt x="0" y="22658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50749" y="5095808"/>
            <a:ext cx="4470111" cy="4225423"/>
          </a:xfrm>
          <a:custGeom>
            <a:avLst/>
            <a:gdLst/>
            <a:ahLst/>
            <a:cxnLst/>
            <a:rect r="r" b="b" t="t" l="l"/>
            <a:pathLst>
              <a:path h="4225423" w="4470111">
                <a:moveTo>
                  <a:pt x="0" y="0"/>
                </a:moveTo>
                <a:lnTo>
                  <a:pt x="4470111" y="0"/>
                </a:lnTo>
                <a:lnTo>
                  <a:pt x="4470111" y="4225424"/>
                </a:lnTo>
                <a:lnTo>
                  <a:pt x="0" y="42254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6217" y="931154"/>
            <a:ext cx="5494430" cy="11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5"/>
              </a:lnSpc>
            </a:pPr>
            <a:r>
              <a:rPr lang="en-US" sz="6425">
                <a:solidFill>
                  <a:srgbClr val="F5FFF5"/>
                </a:solidFill>
                <a:latin typeface="Now Bold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209" y="3062649"/>
            <a:ext cx="6503137" cy="51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Learning Curve</a:t>
            </a:r>
          </a:p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Integration Complexity Debugging in case of failures Testing and QA</a:t>
            </a:r>
          </a:p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Version Control</a:t>
            </a:r>
          </a:p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Error Handling</a:t>
            </a:r>
          </a:p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Continuous Learning</a:t>
            </a:r>
          </a:p>
          <a:p>
            <a:pPr algn="l">
              <a:lnSpc>
                <a:spcPts val="5098"/>
              </a:lnSpc>
            </a:pPr>
            <a:r>
              <a:rPr lang="en-US" sz="3702">
                <a:solidFill>
                  <a:srgbClr val="FFFFFF"/>
                </a:solidFill>
                <a:latin typeface="DM Sans Bold"/>
              </a:rPr>
              <a:t>Time Management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927" y="5041144"/>
            <a:ext cx="7908922" cy="1517647"/>
          </a:xfrm>
          <a:custGeom>
            <a:avLst/>
            <a:gdLst/>
            <a:ahLst/>
            <a:cxnLst/>
            <a:rect r="r" b="b" t="t" l="l"/>
            <a:pathLst>
              <a:path h="1517647" w="7908922">
                <a:moveTo>
                  <a:pt x="0" y="0"/>
                </a:moveTo>
                <a:lnTo>
                  <a:pt x="7908922" y="0"/>
                </a:lnTo>
                <a:lnTo>
                  <a:pt x="7908922" y="1517647"/>
                </a:lnTo>
                <a:lnTo>
                  <a:pt x="0" y="151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53800" y="6631829"/>
            <a:ext cx="13576649" cy="7304675"/>
          </a:xfrm>
          <a:custGeom>
            <a:avLst/>
            <a:gdLst/>
            <a:ahLst/>
            <a:cxnLst/>
            <a:rect r="r" b="b" t="t" l="l"/>
            <a:pathLst>
              <a:path h="7304675" w="13576649">
                <a:moveTo>
                  <a:pt x="0" y="0"/>
                </a:moveTo>
                <a:lnTo>
                  <a:pt x="13576649" y="0"/>
                </a:lnTo>
                <a:lnTo>
                  <a:pt x="13576649" y="7304675"/>
                </a:lnTo>
                <a:lnTo>
                  <a:pt x="0" y="730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3927" y="3450450"/>
            <a:ext cx="7908922" cy="1517647"/>
          </a:xfrm>
          <a:custGeom>
            <a:avLst/>
            <a:gdLst/>
            <a:ahLst/>
            <a:cxnLst/>
            <a:rect r="r" b="b" t="t" l="l"/>
            <a:pathLst>
              <a:path h="1517647" w="7908922">
                <a:moveTo>
                  <a:pt x="0" y="0"/>
                </a:moveTo>
                <a:lnTo>
                  <a:pt x="7908922" y="0"/>
                </a:lnTo>
                <a:lnTo>
                  <a:pt x="7908922" y="1517647"/>
                </a:lnTo>
                <a:lnTo>
                  <a:pt x="0" y="1517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02766" y="6631829"/>
            <a:ext cx="8443693" cy="1517647"/>
          </a:xfrm>
          <a:custGeom>
            <a:avLst/>
            <a:gdLst/>
            <a:ahLst/>
            <a:cxnLst/>
            <a:rect r="r" b="b" t="t" l="l"/>
            <a:pathLst>
              <a:path h="1517647" w="8443693">
                <a:moveTo>
                  <a:pt x="0" y="0"/>
                </a:moveTo>
                <a:lnTo>
                  <a:pt x="8443694" y="0"/>
                </a:lnTo>
                <a:lnTo>
                  <a:pt x="8443694" y="1517647"/>
                </a:lnTo>
                <a:lnTo>
                  <a:pt x="0" y="1517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4481" y="-1131170"/>
            <a:ext cx="12709531" cy="7672788"/>
          </a:xfrm>
          <a:custGeom>
            <a:avLst/>
            <a:gdLst/>
            <a:ahLst/>
            <a:cxnLst/>
            <a:rect r="r" b="b" t="t" l="l"/>
            <a:pathLst>
              <a:path h="7672788" w="12709531">
                <a:moveTo>
                  <a:pt x="0" y="0"/>
                </a:moveTo>
                <a:lnTo>
                  <a:pt x="12709532" y="0"/>
                </a:lnTo>
                <a:lnTo>
                  <a:pt x="12709532" y="7672788"/>
                </a:lnTo>
                <a:lnTo>
                  <a:pt x="0" y="7672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5842" y="5466255"/>
            <a:ext cx="838200" cy="704850"/>
          </a:xfrm>
          <a:custGeom>
            <a:avLst/>
            <a:gdLst/>
            <a:ahLst/>
            <a:cxnLst/>
            <a:rect r="r" b="b" t="t" l="l"/>
            <a:pathLst>
              <a:path h="704850" w="838200">
                <a:moveTo>
                  <a:pt x="0" y="0"/>
                </a:moveTo>
                <a:lnTo>
                  <a:pt x="838200" y="0"/>
                </a:lnTo>
                <a:lnTo>
                  <a:pt x="838200" y="704850"/>
                </a:lnTo>
                <a:lnTo>
                  <a:pt x="0" y="7048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1844" y="7079894"/>
            <a:ext cx="904875" cy="647700"/>
          </a:xfrm>
          <a:custGeom>
            <a:avLst/>
            <a:gdLst/>
            <a:ahLst/>
            <a:cxnLst/>
            <a:rect r="r" b="b" t="t" l="l"/>
            <a:pathLst>
              <a:path h="647700" w="904875">
                <a:moveTo>
                  <a:pt x="0" y="0"/>
                </a:moveTo>
                <a:lnTo>
                  <a:pt x="904875" y="0"/>
                </a:lnTo>
                <a:lnTo>
                  <a:pt x="904875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85506" y="3800399"/>
            <a:ext cx="713880" cy="771525"/>
          </a:xfrm>
          <a:custGeom>
            <a:avLst/>
            <a:gdLst/>
            <a:ahLst/>
            <a:cxnLst/>
            <a:rect r="r" b="b" t="t" l="l"/>
            <a:pathLst>
              <a:path h="771525" w="713880">
                <a:moveTo>
                  <a:pt x="0" y="0"/>
                </a:moveTo>
                <a:lnTo>
                  <a:pt x="713879" y="0"/>
                </a:lnTo>
                <a:lnTo>
                  <a:pt x="713879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5258" y="5349897"/>
            <a:ext cx="714375" cy="952500"/>
          </a:xfrm>
          <a:custGeom>
            <a:avLst/>
            <a:gdLst/>
            <a:ahLst/>
            <a:cxnLst/>
            <a:rect r="r" b="b" t="t" l="l"/>
            <a:pathLst>
              <a:path h="952500" w="714375">
                <a:moveTo>
                  <a:pt x="0" y="0"/>
                </a:moveTo>
                <a:lnTo>
                  <a:pt x="714375" y="0"/>
                </a:lnTo>
                <a:lnTo>
                  <a:pt x="714375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85258" y="6954879"/>
            <a:ext cx="714375" cy="866775"/>
          </a:xfrm>
          <a:custGeom>
            <a:avLst/>
            <a:gdLst/>
            <a:ahLst/>
            <a:cxnLst/>
            <a:rect r="r" b="b" t="t" l="l"/>
            <a:pathLst>
              <a:path h="866775" w="714375">
                <a:moveTo>
                  <a:pt x="0" y="0"/>
                </a:moveTo>
                <a:lnTo>
                  <a:pt x="714375" y="0"/>
                </a:lnTo>
                <a:lnTo>
                  <a:pt x="714375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10072" y="1075944"/>
            <a:ext cx="6464808" cy="2185416"/>
          </a:xfrm>
          <a:custGeom>
            <a:avLst/>
            <a:gdLst/>
            <a:ahLst/>
            <a:cxnLst/>
            <a:rect r="r" b="b" t="t" l="l"/>
            <a:pathLst>
              <a:path h="2185416" w="6464808">
                <a:moveTo>
                  <a:pt x="0" y="0"/>
                </a:moveTo>
                <a:lnTo>
                  <a:pt x="6464808" y="0"/>
                </a:lnTo>
                <a:lnTo>
                  <a:pt x="6464808" y="2185416"/>
                </a:lnTo>
                <a:lnTo>
                  <a:pt x="0" y="21854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28315" y="7148055"/>
            <a:ext cx="2053961" cy="4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DM Sans Bold"/>
              </a:rPr>
              <a:t>IoT Integration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8315" y="3959590"/>
            <a:ext cx="3583467" cy="4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DM Sans Bold"/>
              </a:rPr>
              <a:t>Biometric Authentication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8315" y="5418630"/>
            <a:ext cx="4376242" cy="78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DM Sans Bold"/>
              </a:rPr>
              <a:t>AI-Powered Customer Support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9767" y="3979478"/>
            <a:ext cx="4327188" cy="4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BFB"/>
                </a:solidFill>
                <a:latin typeface="DM Sans Bold"/>
              </a:rPr>
              <a:t>Voice and Gesture Commands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05687" y="5557361"/>
            <a:ext cx="5676824" cy="4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DM Sans Bold"/>
              </a:rPr>
              <a:t>Predictive Analytics for Fraud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3230" y="7148055"/>
            <a:ext cx="6138482" cy="40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DM Sans Bold"/>
              </a:rPr>
              <a:t>Blockchain and Cryptocurrency Integration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023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2" y="0"/>
                </a:lnTo>
                <a:lnTo>
                  <a:pt x="2411592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9326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1" y="0"/>
                </a:lnTo>
                <a:lnTo>
                  <a:pt x="2411591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0291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1" y="0"/>
                </a:lnTo>
                <a:lnTo>
                  <a:pt x="2411591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1247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2" y="0"/>
                </a:lnTo>
                <a:lnTo>
                  <a:pt x="2411592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0332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2" y="0"/>
                </a:lnTo>
                <a:lnTo>
                  <a:pt x="2411592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9326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3" y="0"/>
                </a:lnTo>
                <a:lnTo>
                  <a:pt x="2413973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9023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3" y="0"/>
                </a:lnTo>
                <a:lnTo>
                  <a:pt x="2413973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0291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3" y="0"/>
                </a:lnTo>
                <a:lnTo>
                  <a:pt x="2413973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41247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4" y="0"/>
                </a:lnTo>
                <a:lnTo>
                  <a:pt x="2413974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00332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4" y="0"/>
                </a:lnTo>
                <a:lnTo>
                  <a:pt x="2413974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1029" y="9859432"/>
            <a:ext cx="3110189" cy="491071"/>
          </a:xfrm>
          <a:custGeom>
            <a:avLst/>
            <a:gdLst/>
            <a:ahLst/>
            <a:cxnLst/>
            <a:rect r="r" b="b" t="t" l="l"/>
            <a:pathLst>
              <a:path h="491071" w="3110189">
                <a:moveTo>
                  <a:pt x="0" y="0"/>
                </a:moveTo>
                <a:lnTo>
                  <a:pt x="3110189" y="0"/>
                </a:lnTo>
                <a:lnTo>
                  <a:pt x="3110189" y="491071"/>
                </a:lnTo>
                <a:lnTo>
                  <a:pt x="0" y="491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04757" y="9836448"/>
            <a:ext cx="190519" cy="190529"/>
          </a:xfrm>
          <a:custGeom>
            <a:avLst/>
            <a:gdLst/>
            <a:ahLst/>
            <a:cxnLst/>
            <a:rect r="r" b="b" t="t" l="l"/>
            <a:pathLst>
              <a:path h="190529" w="190519">
                <a:moveTo>
                  <a:pt x="0" y="0"/>
                </a:moveTo>
                <a:lnTo>
                  <a:pt x="190520" y="0"/>
                </a:lnTo>
                <a:lnTo>
                  <a:pt x="190520" y="190529"/>
                </a:lnTo>
                <a:lnTo>
                  <a:pt x="0" y="190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04757" y="9074572"/>
            <a:ext cx="190500" cy="190529"/>
          </a:xfrm>
          <a:custGeom>
            <a:avLst/>
            <a:gdLst/>
            <a:ahLst/>
            <a:cxnLst/>
            <a:rect r="r" b="b" t="t" l="l"/>
            <a:pathLst>
              <a:path h="190529" w="190500">
                <a:moveTo>
                  <a:pt x="0" y="0"/>
                </a:moveTo>
                <a:lnTo>
                  <a:pt x="190500" y="0"/>
                </a:lnTo>
                <a:lnTo>
                  <a:pt x="190500" y="190529"/>
                </a:lnTo>
                <a:lnTo>
                  <a:pt x="0" y="190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185738" y="9455391"/>
            <a:ext cx="190529" cy="190529"/>
          </a:xfrm>
          <a:custGeom>
            <a:avLst/>
            <a:gdLst/>
            <a:ahLst/>
            <a:cxnLst/>
            <a:rect r="r" b="b" t="t" l="l"/>
            <a:pathLst>
              <a:path h="190529" w="190529">
                <a:moveTo>
                  <a:pt x="0" y="0"/>
                </a:moveTo>
                <a:lnTo>
                  <a:pt x="190529" y="0"/>
                </a:lnTo>
                <a:lnTo>
                  <a:pt x="190529" y="190529"/>
                </a:lnTo>
                <a:lnTo>
                  <a:pt x="0" y="190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185738" y="10217306"/>
            <a:ext cx="190529" cy="69694"/>
          </a:xfrm>
          <a:custGeom>
            <a:avLst/>
            <a:gdLst/>
            <a:ahLst/>
            <a:cxnLst/>
            <a:rect r="r" b="b" t="t" l="l"/>
            <a:pathLst>
              <a:path h="69694" w="190529">
                <a:moveTo>
                  <a:pt x="0" y="0"/>
                </a:moveTo>
                <a:lnTo>
                  <a:pt x="190529" y="0"/>
                </a:lnTo>
                <a:lnTo>
                  <a:pt x="190529" y="69694"/>
                </a:lnTo>
                <a:lnTo>
                  <a:pt x="0" y="696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566691" y="9074582"/>
            <a:ext cx="190529" cy="190529"/>
          </a:xfrm>
          <a:custGeom>
            <a:avLst/>
            <a:gdLst/>
            <a:ahLst/>
            <a:cxnLst/>
            <a:rect r="r" b="b" t="t" l="l"/>
            <a:pathLst>
              <a:path h="190529" w="190529">
                <a:moveTo>
                  <a:pt x="0" y="0"/>
                </a:moveTo>
                <a:lnTo>
                  <a:pt x="190528" y="0"/>
                </a:lnTo>
                <a:lnTo>
                  <a:pt x="190528" y="190528"/>
                </a:lnTo>
                <a:lnTo>
                  <a:pt x="0" y="190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66691" y="9836506"/>
            <a:ext cx="190529" cy="190529"/>
          </a:xfrm>
          <a:custGeom>
            <a:avLst/>
            <a:gdLst/>
            <a:ahLst/>
            <a:cxnLst/>
            <a:rect r="r" b="b" t="t" l="l"/>
            <a:pathLst>
              <a:path h="190529" w="190529">
                <a:moveTo>
                  <a:pt x="0" y="0"/>
                </a:moveTo>
                <a:lnTo>
                  <a:pt x="190528" y="0"/>
                </a:lnTo>
                <a:lnTo>
                  <a:pt x="190528" y="190528"/>
                </a:lnTo>
                <a:lnTo>
                  <a:pt x="0" y="190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947710" y="10217334"/>
            <a:ext cx="190529" cy="69666"/>
          </a:xfrm>
          <a:custGeom>
            <a:avLst/>
            <a:gdLst/>
            <a:ahLst/>
            <a:cxnLst/>
            <a:rect r="r" b="b" t="t" l="l"/>
            <a:pathLst>
              <a:path h="69666" w="190529">
                <a:moveTo>
                  <a:pt x="0" y="0"/>
                </a:moveTo>
                <a:lnTo>
                  <a:pt x="190528" y="0"/>
                </a:lnTo>
                <a:lnTo>
                  <a:pt x="190528" y="69666"/>
                </a:lnTo>
                <a:lnTo>
                  <a:pt x="0" y="696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947738" y="9455448"/>
            <a:ext cx="190529" cy="190529"/>
          </a:xfrm>
          <a:custGeom>
            <a:avLst/>
            <a:gdLst/>
            <a:ahLst/>
            <a:cxnLst/>
            <a:rect r="r" b="b" t="t" l="l"/>
            <a:pathLst>
              <a:path h="190529" w="190529">
                <a:moveTo>
                  <a:pt x="0" y="0"/>
                </a:moveTo>
                <a:lnTo>
                  <a:pt x="190529" y="0"/>
                </a:lnTo>
                <a:lnTo>
                  <a:pt x="190529" y="190529"/>
                </a:lnTo>
                <a:lnTo>
                  <a:pt x="0" y="190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269480" y="1414272"/>
            <a:ext cx="3745992" cy="1213104"/>
          </a:xfrm>
          <a:custGeom>
            <a:avLst/>
            <a:gdLst/>
            <a:ahLst/>
            <a:cxnLst/>
            <a:rect r="r" b="b" t="t" l="l"/>
            <a:pathLst>
              <a:path h="1213104" w="3745992">
                <a:moveTo>
                  <a:pt x="0" y="0"/>
                </a:moveTo>
                <a:lnTo>
                  <a:pt x="3745992" y="0"/>
                </a:lnTo>
                <a:lnTo>
                  <a:pt x="3745992" y="1213104"/>
                </a:lnTo>
                <a:lnTo>
                  <a:pt x="0" y="121310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57314" y="5925861"/>
            <a:ext cx="1877619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Divyanshi </a:t>
            </a:r>
          </a:p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Agrawal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77831" y="5925861"/>
            <a:ext cx="1296962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Jaskiran Kaur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40776" y="5925861"/>
            <a:ext cx="990613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Jayant</a:t>
            </a:r>
          </a:p>
          <a:p>
            <a:pPr algn="just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Nigam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99132" y="5925861"/>
            <a:ext cx="1333587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Kapil Kungwani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81555" y="5925861"/>
            <a:ext cx="1449147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Swati</a:t>
            </a:r>
          </a:p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Jindal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4661956" y="4247481"/>
            <a:ext cx="2411592" cy="3713426"/>
          </a:xfrm>
          <a:custGeom>
            <a:avLst/>
            <a:gdLst/>
            <a:ahLst/>
            <a:cxnLst/>
            <a:rect r="r" b="b" t="t" l="l"/>
            <a:pathLst>
              <a:path h="3713426" w="2411592">
                <a:moveTo>
                  <a:pt x="0" y="0"/>
                </a:moveTo>
                <a:lnTo>
                  <a:pt x="2411592" y="0"/>
                </a:lnTo>
                <a:lnTo>
                  <a:pt x="2411592" y="3713426"/>
                </a:lnTo>
                <a:lnTo>
                  <a:pt x="0" y="3713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661956" y="7960907"/>
            <a:ext cx="2413974" cy="255437"/>
          </a:xfrm>
          <a:custGeom>
            <a:avLst/>
            <a:gdLst/>
            <a:ahLst/>
            <a:cxnLst/>
            <a:rect r="r" b="b" t="t" l="l"/>
            <a:pathLst>
              <a:path h="255437" w="2413974">
                <a:moveTo>
                  <a:pt x="0" y="0"/>
                </a:moveTo>
                <a:lnTo>
                  <a:pt x="2413973" y="0"/>
                </a:lnTo>
                <a:lnTo>
                  <a:pt x="2413973" y="255437"/>
                </a:lnTo>
                <a:lnTo>
                  <a:pt x="0" y="255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78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5269174" y="5925861"/>
            <a:ext cx="1241775" cy="61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Yaashika</a:t>
            </a:r>
          </a:p>
          <a:p>
            <a:pPr algn="ctr">
              <a:lnSpc>
                <a:spcPts val="2473"/>
              </a:lnSpc>
            </a:pPr>
            <a:r>
              <a:rPr lang="en-US" sz="2099" spc="104">
                <a:solidFill>
                  <a:srgbClr val="FFFBFB"/>
                </a:solidFill>
                <a:latin typeface="DM Sans"/>
              </a:rPr>
              <a:t>Anand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9216" y="3474720"/>
            <a:ext cx="6303264" cy="1926336"/>
          </a:xfrm>
          <a:custGeom>
            <a:avLst/>
            <a:gdLst/>
            <a:ahLst/>
            <a:cxnLst/>
            <a:rect r="r" b="b" t="t" l="l"/>
            <a:pathLst>
              <a:path h="1926336" w="6303264">
                <a:moveTo>
                  <a:pt x="0" y="0"/>
                </a:moveTo>
                <a:lnTo>
                  <a:pt x="6303264" y="0"/>
                </a:lnTo>
                <a:lnTo>
                  <a:pt x="6303264" y="1926336"/>
                </a:lnTo>
                <a:lnTo>
                  <a:pt x="0" y="192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6818" y="5322970"/>
            <a:ext cx="1019175" cy="1095375"/>
          </a:xfrm>
          <a:custGeom>
            <a:avLst/>
            <a:gdLst/>
            <a:ahLst/>
            <a:cxnLst/>
            <a:rect r="r" b="b" t="t" l="l"/>
            <a:pathLst>
              <a:path h="1095375" w="1019175">
                <a:moveTo>
                  <a:pt x="0" y="0"/>
                </a:moveTo>
                <a:lnTo>
                  <a:pt x="1019175" y="0"/>
                </a:lnTo>
                <a:lnTo>
                  <a:pt x="1019175" y="1095375"/>
                </a:lnTo>
                <a:lnTo>
                  <a:pt x="0" y="109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75210" y="5319903"/>
            <a:ext cx="1676400" cy="1133475"/>
          </a:xfrm>
          <a:custGeom>
            <a:avLst/>
            <a:gdLst/>
            <a:ahLst/>
            <a:cxnLst/>
            <a:rect r="r" b="b" t="t" l="l"/>
            <a:pathLst>
              <a:path h="1133475" w="1676400">
                <a:moveTo>
                  <a:pt x="0" y="0"/>
                </a:moveTo>
                <a:lnTo>
                  <a:pt x="1676400" y="0"/>
                </a:lnTo>
                <a:lnTo>
                  <a:pt x="1676400" y="1133475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50822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80" y="0"/>
                </a:lnTo>
                <a:lnTo>
                  <a:pt x="25508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071054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80" y="0"/>
                </a:lnTo>
                <a:lnTo>
                  <a:pt x="25508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0761"/>
            <a:ext cx="255060" cy="255089"/>
          </a:xfrm>
          <a:custGeom>
            <a:avLst/>
            <a:gdLst/>
            <a:ahLst/>
            <a:cxnLst/>
            <a:rect r="r" b="b" t="t" l="l"/>
            <a:pathLst>
              <a:path h="255089" w="255060">
                <a:moveTo>
                  <a:pt x="0" y="0"/>
                </a:moveTo>
                <a:lnTo>
                  <a:pt x="255060" y="0"/>
                </a:lnTo>
                <a:lnTo>
                  <a:pt x="25506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0092" y="540634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0092" y="1560752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0147" y="207113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0147" y="3078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0147" y="1050898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0286" y="156080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90" y="0"/>
                </a:lnTo>
                <a:lnTo>
                  <a:pt x="255090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0325" y="54071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40426" y="30790"/>
            <a:ext cx="255089" cy="255089"/>
          </a:xfrm>
          <a:custGeom>
            <a:avLst/>
            <a:gdLst/>
            <a:ahLst/>
            <a:cxnLst/>
            <a:rect r="r" b="b" t="t" l="l"/>
            <a:pathLst>
              <a:path h="255089" w="255089">
                <a:moveTo>
                  <a:pt x="0" y="0"/>
                </a:moveTo>
                <a:lnTo>
                  <a:pt x="255089" y="0"/>
                </a:lnTo>
                <a:lnTo>
                  <a:pt x="25508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40436" y="2071083"/>
            <a:ext cx="255080" cy="255089"/>
          </a:xfrm>
          <a:custGeom>
            <a:avLst/>
            <a:gdLst/>
            <a:ahLst/>
            <a:cxnLst/>
            <a:rect r="r" b="b" t="t" l="l"/>
            <a:pathLst>
              <a:path h="255089" w="255080">
                <a:moveTo>
                  <a:pt x="0" y="0"/>
                </a:moveTo>
                <a:lnTo>
                  <a:pt x="255079" y="0"/>
                </a:lnTo>
                <a:lnTo>
                  <a:pt x="25507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40446" y="1050850"/>
            <a:ext cx="255070" cy="255089"/>
          </a:xfrm>
          <a:custGeom>
            <a:avLst/>
            <a:gdLst/>
            <a:ahLst/>
            <a:cxnLst/>
            <a:rect r="r" b="b" t="t" l="l"/>
            <a:pathLst>
              <a:path h="255089" w="255070">
                <a:moveTo>
                  <a:pt x="0" y="0"/>
                </a:moveTo>
                <a:lnTo>
                  <a:pt x="255069" y="0"/>
                </a:lnTo>
                <a:lnTo>
                  <a:pt x="255069" y="255089"/>
                </a:lnTo>
                <a:lnTo>
                  <a:pt x="0" y="25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00414" y="4278699"/>
            <a:ext cx="318057" cy="318069"/>
          </a:xfrm>
          <a:custGeom>
            <a:avLst/>
            <a:gdLst/>
            <a:ahLst/>
            <a:cxnLst/>
            <a:rect r="r" b="b" t="t" l="l"/>
            <a:pathLst>
              <a:path h="318069" w="318057">
                <a:moveTo>
                  <a:pt x="0" y="0"/>
                </a:moveTo>
                <a:lnTo>
                  <a:pt x="318057" y="0"/>
                </a:lnTo>
                <a:lnTo>
                  <a:pt x="318057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500414" y="5550822"/>
            <a:ext cx="318057" cy="318069"/>
          </a:xfrm>
          <a:custGeom>
            <a:avLst/>
            <a:gdLst/>
            <a:ahLst/>
            <a:cxnLst/>
            <a:rect r="r" b="b" t="t" l="l"/>
            <a:pathLst>
              <a:path h="318069" w="318057">
                <a:moveTo>
                  <a:pt x="0" y="0"/>
                </a:moveTo>
                <a:lnTo>
                  <a:pt x="318057" y="0"/>
                </a:lnTo>
                <a:lnTo>
                  <a:pt x="318057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500414" y="3006790"/>
            <a:ext cx="318034" cy="318069"/>
          </a:xfrm>
          <a:custGeom>
            <a:avLst/>
            <a:gdLst/>
            <a:ahLst/>
            <a:cxnLst/>
            <a:rect r="r" b="b" t="t" l="l"/>
            <a:pathLst>
              <a:path h="318069" w="318034">
                <a:moveTo>
                  <a:pt x="0" y="0"/>
                </a:moveTo>
                <a:lnTo>
                  <a:pt x="318033" y="0"/>
                </a:lnTo>
                <a:lnTo>
                  <a:pt x="318033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136445" y="3642549"/>
            <a:ext cx="318069" cy="318069"/>
          </a:xfrm>
          <a:custGeom>
            <a:avLst/>
            <a:gdLst/>
            <a:ahLst/>
            <a:cxnLst/>
            <a:rect r="r" b="b" t="t" l="l"/>
            <a:pathLst>
              <a:path h="318069" w="318069">
                <a:moveTo>
                  <a:pt x="0" y="0"/>
                </a:moveTo>
                <a:lnTo>
                  <a:pt x="318069" y="0"/>
                </a:lnTo>
                <a:lnTo>
                  <a:pt x="318069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136445" y="4914529"/>
            <a:ext cx="318069" cy="318069"/>
          </a:xfrm>
          <a:custGeom>
            <a:avLst/>
            <a:gdLst/>
            <a:ahLst/>
            <a:cxnLst/>
            <a:rect r="r" b="b" t="t" l="l"/>
            <a:pathLst>
              <a:path h="318069" w="318069">
                <a:moveTo>
                  <a:pt x="0" y="0"/>
                </a:moveTo>
                <a:lnTo>
                  <a:pt x="318069" y="0"/>
                </a:lnTo>
                <a:lnTo>
                  <a:pt x="318069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772429" y="5550917"/>
            <a:ext cx="318069" cy="318069"/>
          </a:xfrm>
          <a:custGeom>
            <a:avLst/>
            <a:gdLst/>
            <a:ahLst/>
            <a:cxnLst/>
            <a:rect r="r" b="b" t="t" l="l"/>
            <a:pathLst>
              <a:path h="318069" w="318069">
                <a:moveTo>
                  <a:pt x="0" y="0"/>
                </a:moveTo>
                <a:lnTo>
                  <a:pt x="318070" y="0"/>
                </a:lnTo>
                <a:lnTo>
                  <a:pt x="318070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772429" y="3006814"/>
            <a:ext cx="318069" cy="318069"/>
          </a:xfrm>
          <a:custGeom>
            <a:avLst/>
            <a:gdLst/>
            <a:ahLst/>
            <a:cxnLst/>
            <a:rect r="r" b="b" t="t" l="l"/>
            <a:pathLst>
              <a:path h="318069" w="318069">
                <a:moveTo>
                  <a:pt x="0" y="0"/>
                </a:moveTo>
                <a:lnTo>
                  <a:pt x="318070" y="0"/>
                </a:lnTo>
                <a:lnTo>
                  <a:pt x="318070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772429" y="4278794"/>
            <a:ext cx="318069" cy="318069"/>
          </a:xfrm>
          <a:custGeom>
            <a:avLst/>
            <a:gdLst/>
            <a:ahLst/>
            <a:cxnLst/>
            <a:rect r="r" b="b" t="t" l="l"/>
            <a:pathLst>
              <a:path h="318069" w="318069">
                <a:moveTo>
                  <a:pt x="0" y="0"/>
                </a:moveTo>
                <a:lnTo>
                  <a:pt x="318070" y="0"/>
                </a:lnTo>
                <a:lnTo>
                  <a:pt x="318070" y="318069"/>
                </a:lnTo>
                <a:lnTo>
                  <a:pt x="0" y="31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3550" y="4797871"/>
            <a:ext cx="5997460" cy="3762043"/>
          </a:xfrm>
          <a:custGeom>
            <a:avLst/>
            <a:gdLst/>
            <a:ahLst/>
            <a:cxnLst/>
            <a:rect r="r" b="b" t="t" l="l"/>
            <a:pathLst>
              <a:path h="3762043" w="5997460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3550" y="1727086"/>
            <a:ext cx="6590377" cy="2191964"/>
            <a:chOff x="0" y="0"/>
            <a:chExt cx="8787170" cy="29226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78717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</a:rPr>
                <a:t>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3018"/>
              <a:ext cx="878717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04646" y="2298343"/>
            <a:ext cx="9833627" cy="568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7"/>
              </a:lnSpc>
            </a:pPr>
            <a:r>
              <a:rPr lang="en-US" sz="2673" spc="133">
                <a:solidFill>
                  <a:srgbClr val="000000"/>
                </a:solidFill>
                <a:latin typeface="Roboto"/>
              </a:rPr>
              <a:t>Aims to provide users a secure and convenient platform for remote financial management.</a:t>
            </a:r>
          </a:p>
          <a:p>
            <a:pPr algn="just">
              <a:lnSpc>
                <a:spcPts val="2659"/>
              </a:lnSpc>
            </a:pPr>
          </a:p>
          <a:p>
            <a:pPr algn="l">
              <a:lnSpc>
                <a:spcPts val="3157"/>
              </a:lnSpc>
            </a:pPr>
            <a:r>
              <a:rPr lang="en-US" sz="2673" spc="133">
                <a:solidFill>
                  <a:srgbClr val="000000"/>
                </a:solidFill>
                <a:latin typeface="Roboto"/>
              </a:rPr>
              <a:t>Developed using Spring Boot, offering a range of features:</a:t>
            </a:r>
          </a:p>
          <a:p>
            <a:pPr algn="r">
              <a:lnSpc>
                <a:spcPts val="2659"/>
              </a:lnSpc>
            </a:pP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User Registration and Login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Account Overview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Fund Transfer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Account Statement Generation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Password Change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Account Settings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Deposit and Withdrawal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Transaction History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Admin Dashboard</a:t>
            </a:r>
          </a:p>
          <a:p>
            <a:pPr algn="l" marL="504999" indent="-252499" lvl="1">
              <a:lnSpc>
                <a:spcPts val="2762"/>
              </a:lnSpc>
              <a:buFont typeface="Arial"/>
              <a:buChar char="•"/>
            </a:pPr>
            <a:r>
              <a:rPr lang="en-US" sz="2339" spc="116">
                <a:solidFill>
                  <a:srgbClr val="000000"/>
                </a:solidFill>
                <a:latin typeface="Roboto"/>
              </a:rPr>
              <a:t>Secure Logout</a:t>
            </a:r>
          </a:p>
          <a:p>
            <a:pPr algn="l">
              <a:lnSpc>
                <a:spcPts val="2659"/>
              </a:lnSpc>
            </a:pPr>
            <a:r>
              <a:rPr lang="en-US" sz="2252">
                <a:solidFill>
                  <a:srgbClr val="000000"/>
                </a:solidFill>
                <a:latin typeface="Roboto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271464"/>
            <a:ext cx="5912918" cy="59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FFFFFF"/>
                </a:solidFill>
                <a:latin typeface="Open Sans Bold"/>
              </a:rPr>
              <a:t>Spring Boot Power:</a:t>
            </a:r>
            <a:r>
              <a:rPr lang="en-US" sz="2100" spc="105">
                <a:solidFill>
                  <a:srgbClr val="FFFFFF"/>
                </a:solidFill>
                <a:latin typeface="Open Sans"/>
              </a:rPr>
              <a:t> Scalability, reliability, and easy integration with databases and third-party services.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FFFFFF"/>
                </a:solidFill>
                <a:latin typeface="Open Sans Bold"/>
              </a:rPr>
              <a:t>Email Service</a:t>
            </a:r>
            <a:r>
              <a:rPr lang="en-US" sz="2100" spc="105">
                <a:solidFill>
                  <a:srgbClr val="FFFFFF"/>
                </a:solidFill>
                <a:latin typeface="Open Sans Bold"/>
              </a:rPr>
              <a:t>:</a:t>
            </a:r>
            <a:r>
              <a:rPr lang="en-US" sz="2100" spc="105">
                <a:solidFill>
                  <a:srgbClr val="FFFFFF"/>
                </a:solidFill>
                <a:latin typeface="Open Sans"/>
              </a:rPr>
              <a:t> push notification at the time of account creation and password change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FFFFFF"/>
                </a:solidFill>
                <a:latin typeface="Open Sans Bold"/>
              </a:rPr>
              <a:t>Enhanced User Experience:</a:t>
            </a:r>
            <a:r>
              <a:rPr lang="en-US" sz="2100" spc="105">
                <a:solidFill>
                  <a:srgbClr val="FFFFFF"/>
                </a:solidFill>
                <a:latin typeface="Open Sans"/>
              </a:rPr>
              <a:t> Intuitive interfaces and streamlined workflows.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FFFFFF"/>
                </a:solidFill>
                <a:latin typeface="Open Sans Bold"/>
              </a:rPr>
              <a:t>Security Focus:</a:t>
            </a:r>
            <a:r>
              <a:rPr lang="en-US" sz="2100" spc="105">
                <a:solidFill>
                  <a:srgbClr val="FFFFFF"/>
                </a:solidFill>
                <a:latin typeface="Open Sans"/>
              </a:rPr>
              <a:t> Robust authentication, encryption, and protection against vulnerabilities.</a:t>
            </a:r>
          </a:p>
          <a:p>
            <a:pPr>
              <a:lnSpc>
                <a:spcPts val="315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6238875" cy="2674349"/>
            <a:chOff x="0" y="0"/>
            <a:chExt cx="8318500" cy="356579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33874"/>
              <a:ext cx="8318500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Open Sans"/>
                </a:rPr>
                <a:t>Key Features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85964" y="0"/>
              <a:ext cx="1683912" cy="1521644"/>
            </a:xfrm>
            <a:custGeom>
              <a:avLst/>
              <a:gdLst/>
              <a:ahLst/>
              <a:cxnLst/>
              <a:rect r="r" b="b" t="t" l="l"/>
              <a:pathLst>
                <a:path h="1521644" w="1683912">
                  <a:moveTo>
                    <a:pt x="0" y="0"/>
                  </a:moveTo>
                  <a:lnTo>
                    <a:pt x="1683912" y="0"/>
                  </a:lnTo>
                  <a:lnTo>
                    <a:pt x="1683912" y="1521644"/>
                  </a:lnTo>
                  <a:lnTo>
                    <a:pt x="0" y="1521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020425" y="3874656"/>
            <a:ext cx="6238875" cy="6377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2A2A2A"/>
                </a:solidFill>
                <a:latin typeface="Open Sans Bold"/>
              </a:rPr>
              <a:t>Convenience:</a:t>
            </a:r>
            <a:r>
              <a:rPr lang="en-US" sz="2100" spc="105">
                <a:solidFill>
                  <a:srgbClr val="2A2A2A"/>
                </a:solidFill>
                <a:latin typeface="Open Sans"/>
              </a:rPr>
              <a:t> Manage accounts remotely, anytime, anywhere.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2A2A2A"/>
                </a:solidFill>
                <a:latin typeface="Open Sans Bold"/>
              </a:rPr>
              <a:t>Efficient Transactions:</a:t>
            </a:r>
            <a:r>
              <a:rPr lang="en-US" sz="2100" spc="105">
                <a:solidFill>
                  <a:srgbClr val="2A2A2A"/>
                </a:solidFill>
                <a:latin typeface="Open Sans"/>
              </a:rPr>
              <a:t> Secure fund transfers, bill payments, and more.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2A2A2A"/>
                </a:solidFill>
                <a:latin typeface="Open Sans Bold"/>
              </a:rPr>
              <a:t>Comprehensive Reports:</a:t>
            </a:r>
            <a:r>
              <a:rPr lang="en-US" sz="2100" spc="105">
                <a:solidFill>
                  <a:srgbClr val="2A2A2A"/>
                </a:solidFill>
                <a:latin typeface="Open Sans"/>
              </a:rPr>
              <a:t> Stay updated on financial activities.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2A2A2A"/>
                </a:solidFill>
                <a:latin typeface="Open Sans Bold"/>
              </a:rPr>
              <a:t>User-Friendly Interface:</a:t>
            </a:r>
            <a:r>
              <a:rPr lang="en-US" sz="2100" spc="105">
                <a:solidFill>
                  <a:srgbClr val="2A2A2A"/>
                </a:solidFill>
                <a:latin typeface="Open Sans"/>
              </a:rPr>
              <a:t> Simplified platform for easy navigation.</a:t>
            </a:r>
          </a:p>
          <a:p>
            <a:pPr>
              <a:lnSpc>
                <a:spcPts val="3150"/>
              </a:lnSpc>
            </a:pPr>
          </a:p>
          <a:p>
            <a:pPr marL="453390" indent="-226695" lvl="1">
              <a:lnSpc>
                <a:spcPts val="3150"/>
              </a:lnSpc>
              <a:buFont typeface="Arial"/>
              <a:buChar char="•"/>
            </a:pPr>
            <a:r>
              <a:rPr lang="en-US" sz="2100" spc="105">
                <a:solidFill>
                  <a:srgbClr val="2A2A2A"/>
                </a:solidFill>
                <a:latin typeface="Open Sans Bold"/>
              </a:rPr>
              <a:t>Secure Operations:</a:t>
            </a:r>
            <a:r>
              <a:rPr lang="en-US" sz="2100" spc="105">
                <a:solidFill>
                  <a:srgbClr val="2A2A2A"/>
                </a:solidFill>
                <a:latin typeface="Open Sans"/>
              </a:rPr>
              <a:t> Carry out financial transactions securely.</a:t>
            </a:r>
          </a:p>
          <a:p>
            <a:pPr>
              <a:lnSpc>
                <a:spcPts val="315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020425" y="1028700"/>
            <a:ext cx="6238875" cy="2903106"/>
            <a:chOff x="0" y="0"/>
            <a:chExt cx="8318500" cy="387080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461108"/>
              <a:ext cx="831850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2A2A2A"/>
                  </a:solidFill>
                  <a:latin typeface="Open Sans"/>
                </a:rPr>
                <a:t>User Benefits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2890" cy="1826654"/>
            </a:xfrm>
            <a:custGeom>
              <a:avLst/>
              <a:gdLst/>
              <a:ahLst/>
              <a:cxnLst/>
              <a:rect r="r" b="b" t="t" l="l"/>
              <a:pathLst>
                <a:path h="1826654" w="1032890">
                  <a:moveTo>
                    <a:pt x="0" y="0"/>
                  </a:moveTo>
                  <a:lnTo>
                    <a:pt x="1032890" y="0"/>
                  </a:lnTo>
                  <a:lnTo>
                    <a:pt x="1032890" y="1826654"/>
                  </a:lnTo>
                  <a:lnTo>
                    <a:pt x="0" y="182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8246" y="0"/>
            <a:ext cx="5109754" cy="10287000"/>
          </a:xfrm>
          <a:custGeom>
            <a:avLst/>
            <a:gdLst/>
            <a:ahLst/>
            <a:cxnLst/>
            <a:rect r="r" b="b" t="t" l="l"/>
            <a:pathLst>
              <a:path h="10287000" w="5109754">
                <a:moveTo>
                  <a:pt x="0" y="0"/>
                </a:moveTo>
                <a:lnTo>
                  <a:pt x="5109754" y="0"/>
                </a:lnTo>
                <a:lnTo>
                  <a:pt x="5109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731" t="0" r="-5824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8140" y="1368514"/>
            <a:ext cx="8080248" cy="1213104"/>
          </a:xfrm>
          <a:custGeom>
            <a:avLst/>
            <a:gdLst/>
            <a:ahLst/>
            <a:cxnLst/>
            <a:rect r="r" b="b" t="t" l="l"/>
            <a:pathLst>
              <a:path h="1213104" w="8080248">
                <a:moveTo>
                  <a:pt x="0" y="0"/>
                </a:moveTo>
                <a:lnTo>
                  <a:pt x="8080248" y="0"/>
                </a:lnTo>
                <a:lnTo>
                  <a:pt x="8080248" y="1213104"/>
                </a:lnTo>
                <a:lnTo>
                  <a:pt x="0" y="1213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8436" y="3132211"/>
            <a:ext cx="162885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 Bold"/>
              </a:rPr>
              <a:t>Growth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6668" y="7551029"/>
            <a:ext cx="49194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DM Sans Bold"/>
              </a:rPr>
              <a:t>Customer Satisfaction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8087" y="8554126"/>
            <a:ext cx="6821119" cy="107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100">
                <a:solidFill>
                  <a:srgbClr val="FFFFFF"/>
                </a:solidFill>
                <a:latin typeface="DM Sans"/>
              </a:rPr>
              <a:t>Ensure a high level of customer satisfaction by prioritizing user experience and addressing their needs effectively: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8562" y="4240082"/>
            <a:ext cx="8906427" cy="252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1"/>
              </a:lnSpc>
            </a:pPr>
            <a:r>
              <a:rPr lang="en-US" sz="2100">
                <a:solidFill>
                  <a:srgbClr val="FFFFFF"/>
                </a:solidFill>
                <a:latin typeface="DM Sans Bold"/>
              </a:rPr>
              <a:t>Scalability</a:t>
            </a:r>
            <a:r>
              <a:rPr lang="en-US" sz="2100">
                <a:solidFill>
                  <a:srgbClr val="FFFFFF"/>
                </a:solidFill>
                <a:latin typeface="DM Sans"/>
              </a:rPr>
              <a:t> : ensures that the system's architecture handles increased user load, ensuring that it remains responsive and reliable even as user numbers grow</a:t>
            </a:r>
          </a:p>
          <a:p>
            <a:pPr algn="just">
              <a:lnSpc>
                <a:spcPts val="2891"/>
              </a:lnSpc>
            </a:pPr>
          </a:p>
          <a:p>
            <a:pPr algn="just">
              <a:lnSpc>
                <a:spcPts val="2891"/>
              </a:lnSpc>
            </a:pPr>
            <a:r>
              <a:rPr lang="en-US" sz="2100">
                <a:solidFill>
                  <a:srgbClr val="FFFFFF"/>
                </a:solidFill>
                <a:latin typeface="DM Sans Bold"/>
              </a:rPr>
              <a:t>Feature Expansion </a:t>
            </a:r>
            <a:r>
              <a:rPr lang="en-US" sz="2100">
                <a:solidFill>
                  <a:srgbClr val="FFFFFF"/>
                </a:solidFill>
                <a:latin typeface="DM Sans"/>
              </a:rPr>
              <a:t>: Continuously enhancing the system's functionalities based on user feedback and emerging market trends, offering new services that cater to evolving financial needs.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595141" y="2390977"/>
          <a:ext cx="8770757" cy="6867323"/>
        </p:xfrm>
        <a:graphic>
          <a:graphicData uri="http://schemas.openxmlformats.org/drawingml/2006/table">
            <a:tbl>
              <a:tblPr/>
              <a:tblGrid>
                <a:gridCol w="4385378"/>
                <a:gridCol w="4385378"/>
              </a:tblGrid>
              <a:tr h="1109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 Bold"/>
                        </a:rPr>
                        <a:t>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A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 Bold"/>
                        </a:rPr>
                        <a:t>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00"/>
                    </a:solidFill>
                  </a:tcPr>
                </a:tc>
              </a:tr>
              <a:tr h="5757348"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register and login to portal</a:t>
                      </a:r>
                      <a:endParaRPr lang="en-US" sz="1100"/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check his balance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check transaction history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add beneficiary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send money to account/beneficiary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A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validate and create customer account</a:t>
                      </a:r>
                      <a:endParaRPr lang="en-US" sz="1100"/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delete customer account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change the bank branch 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edit customer details</a:t>
                      </a:r>
                    </a:p>
                    <a:p>
                      <a:pPr>
                        <a:lnSpc>
                          <a:spcPts val="2940"/>
                        </a:lnSpc>
                      </a:pPr>
                    </a:p>
                    <a:p>
                      <a:pPr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FFFBFB"/>
                          </a:solidFill>
                          <a:latin typeface="Roboto"/>
                        </a:rPr>
                        <a:t>add money to customer account</a:t>
                      </a:r>
                    </a:p>
                  </a:txBody>
                  <a:tcPr marL="190500" marR="190500" marT="190500" marB="190500" anchor="t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0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030843" y="434022"/>
            <a:ext cx="989935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USER CHARACTERISTICS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450" y="5935618"/>
            <a:ext cx="2117446" cy="4414885"/>
          </a:xfrm>
          <a:custGeom>
            <a:avLst/>
            <a:gdLst/>
            <a:ahLst/>
            <a:cxnLst/>
            <a:rect r="r" b="b" t="t" l="l"/>
            <a:pathLst>
              <a:path h="4414885" w="2117446">
                <a:moveTo>
                  <a:pt x="0" y="0"/>
                </a:moveTo>
                <a:lnTo>
                  <a:pt x="2117445" y="0"/>
                </a:lnTo>
                <a:lnTo>
                  <a:pt x="2117445" y="4414885"/>
                </a:lnTo>
                <a:lnTo>
                  <a:pt x="0" y="4414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98834" y="4987909"/>
            <a:ext cx="3755717" cy="5368681"/>
          </a:xfrm>
          <a:custGeom>
            <a:avLst/>
            <a:gdLst/>
            <a:ahLst/>
            <a:cxnLst/>
            <a:rect r="r" b="b" t="t" l="l"/>
            <a:pathLst>
              <a:path h="5368681" w="3755717">
                <a:moveTo>
                  <a:pt x="0" y="0"/>
                </a:moveTo>
                <a:lnTo>
                  <a:pt x="3755717" y="0"/>
                </a:lnTo>
                <a:lnTo>
                  <a:pt x="3755717" y="5368681"/>
                </a:lnTo>
                <a:lnTo>
                  <a:pt x="0" y="536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1942" y="3263884"/>
            <a:ext cx="3067050" cy="1724025"/>
          </a:xfrm>
          <a:custGeom>
            <a:avLst/>
            <a:gdLst/>
            <a:ahLst/>
            <a:cxnLst/>
            <a:rect r="r" b="b" t="t" l="l"/>
            <a:pathLst>
              <a:path h="1724025" w="3067050">
                <a:moveTo>
                  <a:pt x="0" y="0"/>
                </a:moveTo>
                <a:lnTo>
                  <a:pt x="3067050" y="0"/>
                </a:lnTo>
                <a:lnTo>
                  <a:pt x="3067050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3770" y="3562467"/>
            <a:ext cx="3686175" cy="942975"/>
          </a:xfrm>
          <a:custGeom>
            <a:avLst/>
            <a:gdLst/>
            <a:ahLst/>
            <a:cxnLst/>
            <a:rect r="r" b="b" t="t" l="l"/>
            <a:pathLst>
              <a:path h="942975" w="3686175">
                <a:moveTo>
                  <a:pt x="0" y="0"/>
                </a:moveTo>
                <a:lnTo>
                  <a:pt x="3686175" y="0"/>
                </a:lnTo>
                <a:lnTo>
                  <a:pt x="3686175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5771" y="3364125"/>
            <a:ext cx="1143000" cy="2085975"/>
          </a:xfrm>
          <a:custGeom>
            <a:avLst/>
            <a:gdLst/>
            <a:ahLst/>
            <a:cxnLst/>
            <a:rect r="r" b="b" t="t" l="l"/>
            <a:pathLst>
              <a:path h="2085975" w="1143000">
                <a:moveTo>
                  <a:pt x="0" y="0"/>
                </a:moveTo>
                <a:lnTo>
                  <a:pt x="1143000" y="0"/>
                </a:lnTo>
                <a:lnTo>
                  <a:pt x="1143000" y="2085975"/>
                </a:lnTo>
                <a:lnTo>
                  <a:pt x="0" y="2085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1382" y="8077062"/>
            <a:ext cx="3790950" cy="1943100"/>
          </a:xfrm>
          <a:custGeom>
            <a:avLst/>
            <a:gdLst/>
            <a:ahLst/>
            <a:cxnLst/>
            <a:rect r="r" b="b" t="t" l="l"/>
            <a:pathLst>
              <a:path h="1943100" w="3790950">
                <a:moveTo>
                  <a:pt x="0" y="0"/>
                </a:moveTo>
                <a:lnTo>
                  <a:pt x="3790950" y="0"/>
                </a:lnTo>
                <a:lnTo>
                  <a:pt x="379095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18580" y="6809804"/>
            <a:ext cx="3848100" cy="904875"/>
          </a:xfrm>
          <a:custGeom>
            <a:avLst/>
            <a:gdLst/>
            <a:ahLst/>
            <a:cxnLst/>
            <a:rect r="r" b="b" t="t" l="l"/>
            <a:pathLst>
              <a:path h="904875" w="3848100">
                <a:moveTo>
                  <a:pt x="0" y="0"/>
                </a:moveTo>
                <a:lnTo>
                  <a:pt x="3848100" y="0"/>
                </a:lnTo>
                <a:lnTo>
                  <a:pt x="38481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2474" y="6576727"/>
            <a:ext cx="2514600" cy="2257425"/>
          </a:xfrm>
          <a:custGeom>
            <a:avLst/>
            <a:gdLst/>
            <a:ahLst/>
            <a:cxnLst/>
            <a:rect r="r" b="b" t="t" l="l"/>
            <a:pathLst>
              <a:path h="2257425" w="2514600">
                <a:moveTo>
                  <a:pt x="0" y="0"/>
                </a:moveTo>
                <a:lnTo>
                  <a:pt x="2514600" y="0"/>
                </a:lnTo>
                <a:lnTo>
                  <a:pt x="2514600" y="2257425"/>
                </a:lnTo>
                <a:lnTo>
                  <a:pt x="0" y="2257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77245" y="9039225"/>
            <a:ext cx="4238625" cy="1247775"/>
          </a:xfrm>
          <a:custGeom>
            <a:avLst/>
            <a:gdLst/>
            <a:ahLst/>
            <a:cxnLst/>
            <a:rect r="r" b="b" t="t" l="l"/>
            <a:pathLst>
              <a:path h="1247775" w="4238625">
                <a:moveTo>
                  <a:pt x="0" y="0"/>
                </a:moveTo>
                <a:lnTo>
                  <a:pt x="4238625" y="0"/>
                </a:lnTo>
                <a:lnTo>
                  <a:pt x="4238625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27823" y="3490335"/>
            <a:ext cx="4098723" cy="1271123"/>
          </a:xfrm>
          <a:custGeom>
            <a:avLst/>
            <a:gdLst/>
            <a:ahLst/>
            <a:cxnLst/>
            <a:rect r="r" b="b" t="t" l="l"/>
            <a:pathLst>
              <a:path h="1271123" w="4098723">
                <a:moveTo>
                  <a:pt x="0" y="0"/>
                </a:moveTo>
                <a:lnTo>
                  <a:pt x="4098723" y="0"/>
                </a:lnTo>
                <a:lnTo>
                  <a:pt x="4098723" y="1271123"/>
                </a:lnTo>
                <a:lnTo>
                  <a:pt x="0" y="1271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43247" y="445227"/>
            <a:ext cx="5060109" cy="107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sz="6268">
                <a:solidFill>
                  <a:srgbClr val="231F20"/>
                </a:solidFill>
                <a:latin typeface="Now Bold"/>
              </a:rPr>
              <a:t>TECH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6876" y="2359219"/>
            <a:ext cx="3217183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FRONT-END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2943" y="5607729"/>
            <a:ext cx="859374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91192" y="2359219"/>
            <a:ext cx="2902877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BACK-END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8023" y="2359219"/>
            <a:ext cx="2883503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9884" y="5607729"/>
            <a:ext cx="2277056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TESTING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15870" y="2359219"/>
            <a:ext cx="3362154" cy="7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4357">
                <a:solidFill>
                  <a:srgbClr val="000000"/>
                </a:solidFill>
                <a:latin typeface="DM Sans Bold"/>
              </a:rPr>
              <a:t>LANGUAGES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3448" y="969264"/>
            <a:ext cx="4267200" cy="1682496"/>
          </a:xfrm>
          <a:custGeom>
            <a:avLst/>
            <a:gdLst/>
            <a:ahLst/>
            <a:cxnLst/>
            <a:rect r="r" b="b" t="t" l="l"/>
            <a:pathLst>
              <a:path h="1682496" w="4267200">
                <a:moveTo>
                  <a:pt x="0" y="0"/>
                </a:moveTo>
                <a:lnTo>
                  <a:pt x="4267200" y="0"/>
                </a:lnTo>
                <a:lnTo>
                  <a:pt x="4267200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3003" y="6583528"/>
            <a:ext cx="1041159" cy="1177509"/>
          </a:xfrm>
          <a:custGeom>
            <a:avLst/>
            <a:gdLst/>
            <a:ahLst/>
            <a:cxnLst/>
            <a:rect r="r" b="b" t="t" l="l"/>
            <a:pathLst>
              <a:path h="1177509" w="1041159">
                <a:moveTo>
                  <a:pt x="0" y="0"/>
                </a:moveTo>
                <a:lnTo>
                  <a:pt x="1041159" y="0"/>
                </a:lnTo>
                <a:lnTo>
                  <a:pt x="1041159" y="1177509"/>
                </a:lnTo>
                <a:lnTo>
                  <a:pt x="0" y="117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80582" y="6574688"/>
            <a:ext cx="1041159" cy="1176128"/>
          </a:xfrm>
          <a:custGeom>
            <a:avLst/>
            <a:gdLst/>
            <a:ahLst/>
            <a:cxnLst/>
            <a:rect r="r" b="b" t="t" l="l"/>
            <a:pathLst>
              <a:path h="1176128" w="1041159">
                <a:moveTo>
                  <a:pt x="0" y="0"/>
                </a:moveTo>
                <a:lnTo>
                  <a:pt x="1041159" y="0"/>
                </a:lnTo>
                <a:lnTo>
                  <a:pt x="1041159" y="1176128"/>
                </a:lnTo>
                <a:lnTo>
                  <a:pt x="0" y="117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371719" y="-2798616"/>
            <a:ext cx="6448425" cy="5592632"/>
            <a:chOff x="0" y="0"/>
            <a:chExt cx="6448425" cy="55926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" y="2798572"/>
              <a:ext cx="4915027" cy="2794000"/>
            </a:xfrm>
            <a:custGeom>
              <a:avLst/>
              <a:gdLst/>
              <a:ahLst/>
              <a:cxnLst/>
              <a:rect r="r" b="b" t="t" l="l"/>
              <a:pathLst>
                <a:path h="2794000" w="4915027">
                  <a:moveTo>
                    <a:pt x="0" y="0"/>
                  </a:moveTo>
                  <a:lnTo>
                    <a:pt x="1611757" y="2794000"/>
                  </a:lnTo>
                  <a:lnTo>
                    <a:pt x="4834128" y="2794000"/>
                  </a:lnTo>
                  <a:lnTo>
                    <a:pt x="4915027" y="2653792"/>
                  </a:lnTo>
                  <a:lnTo>
                    <a:pt x="4915027" y="0"/>
                  </a:lnTo>
                  <a:close/>
                </a:path>
              </a:pathLst>
            </a:custGeom>
            <a:solidFill>
              <a:srgbClr val="39B54A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312035" y="5700779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6"/>
                </a:lnTo>
                <a:lnTo>
                  <a:pt x="0" y="322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12035" y="4651077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5"/>
                </a:lnTo>
                <a:lnTo>
                  <a:pt x="0" y="3221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63925" y="4313368"/>
            <a:ext cx="1977190" cy="1974142"/>
          </a:xfrm>
          <a:custGeom>
            <a:avLst/>
            <a:gdLst/>
            <a:ahLst/>
            <a:cxnLst/>
            <a:rect r="r" b="b" t="t" l="l"/>
            <a:pathLst>
              <a:path h="1974142" w="1977190">
                <a:moveTo>
                  <a:pt x="0" y="0"/>
                </a:moveTo>
                <a:lnTo>
                  <a:pt x="1977189" y="0"/>
                </a:lnTo>
                <a:lnTo>
                  <a:pt x="1977189" y="1974142"/>
                </a:lnTo>
                <a:lnTo>
                  <a:pt x="0" y="1974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69488" y="5638333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6"/>
                </a:lnTo>
                <a:lnTo>
                  <a:pt x="0" y="322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69498" y="4588621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6"/>
                </a:lnTo>
                <a:lnTo>
                  <a:pt x="0" y="3221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89735" y="3967029"/>
            <a:ext cx="2856490" cy="3233414"/>
          </a:xfrm>
          <a:custGeom>
            <a:avLst/>
            <a:gdLst/>
            <a:ahLst/>
            <a:cxnLst/>
            <a:rect r="r" b="b" t="t" l="l"/>
            <a:pathLst>
              <a:path h="3233414" w="2856490">
                <a:moveTo>
                  <a:pt x="0" y="0"/>
                </a:moveTo>
                <a:lnTo>
                  <a:pt x="2856491" y="0"/>
                </a:lnTo>
                <a:lnTo>
                  <a:pt x="2856491" y="3233414"/>
                </a:lnTo>
                <a:lnTo>
                  <a:pt x="0" y="32334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6237" y="2794016"/>
            <a:ext cx="4631007" cy="4631007"/>
            <a:chOff x="0" y="0"/>
            <a:chExt cx="6174676" cy="61746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3914" y="1692422"/>
              <a:ext cx="5238297" cy="2529515"/>
            </a:xfrm>
            <a:custGeom>
              <a:avLst/>
              <a:gdLst/>
              <a:ahLst/>
              <a:cxnLst/>
              <a:rect r="r" b="b" t="t" l="l"/>
              <a:pathLst>
                <a:path h="2529515" w="5238297">
                  <a:moveTo>
                    <a:pt x="0" y="0"/>
                  </a:moveTo>
                  <a:lnTo>
                    <a:pt x="5238297" y="0"/>
                  </a:lnTo>
                  <a:lnTo>
                    <a:pt x="5238297" y="2529515"/>
                  </a:lnTo>
                  <a:lnTo>
                    <a:pt x="0" y="2529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-3879" b="-585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50548" y="7733462"/>
            <a:ext cx="1378963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000000"/>
                </a:solidFill>
                <a:latin typeface="DM Sans Bold"/>
              </a:rPr>
              <a:t>Client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75723" y="7733462"/>
            <a:ext cx="2003536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000000"/>
                </a:solidFill>
                <a:latin typeface="DM Sans Bold"/>
              </a:rPr>
              <a:t>REST API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57244" y="2178491"/>
            <a:ext cx="7373350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39B54A"/>
                </a:solidFill>
                <a:latin typeface="DM Sans Bold"/>
              </a:rPr>
              <a:t>REpresentational State Transfer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92135" y="7733462"/>
            <a:ext cx="1497292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000000"/>
                </a:solidFill>
                <a:latin typeface="DM Sans Bold"/>
              </a:rPr>
              <a:t>Server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89045" y="6542932"/>
            <a:ext cx="525361" cy="103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1599">
                <a:solidFill>
                  <a:srgbClr val="F5FFF5"/>
                </a:solidFill>
                <a:latin typeface="DM Sans Bold"/>
              </a:rPr>
              <a:t>GET</a:t>
            </a:r>
          </a:p>
          <a:p>
            <a:pPr algn="l">
              <a:lnSpc>
                <a:spcPts val="3999"/>
              </a:lnSpc>
            </a:pPr>
            <a:r>
              <a:rPr lang="en-US" sz="1599">
                <a:solidFill>
                  <a:srgbClr val="F5FFF5"/>
                </a:solidFill>
                <a:latin typeface="DM Sans Bold"/>
              </a:rPr>
              <a:t>POST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6057" y="6534093"/>
            <a:ext cx="728710" cy="103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1599">
                <a:solidFill>
                  <a:srgbClr val="F5FFF5"/>
                </a:solidFill>
                <a:latin typeface="DM Sans Bold"/>
              </a:rPr>
              <a:t>PUT</a:t>
            </a:r>
          </a:p>
          <a:p>
            <a:pPr algn="l">
              <a:lnSpc>
                <a:spcPts val="3999"/>
              </a:lnSpc>
            </a:pPr>
            <a:r>
              <a:rPr lang="en-US" sz="1599">
                <a:solidFill>
                  <a:srgbClr val="F5FFF5"/>
                </a:solidFill>
                <a:latin typeface="DM Sans Bold"/>
              </a:rPr>
              <a:t>DELETE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6498" y="5980852"/>
            <a:ext cx="2439572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JSON | XML | 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55295" y="4262085"/>
            <a:ext cx="3053420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GET | POST | PUT | DELETE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542338" y="4132955"/>
            <a:ext cx="1644015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HTTP Request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48869" y="5980852"/>
            <a:ext cx="1830896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HTTP Response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9832" y="969264"/>
            <a:ext cx="2734056" cy="1682496"/>
          </a:xfrm>
          <a:custGeom>
            <a:avLst/>
            <a:gdLst/>
            <a:ahLst/>
            <a:cxnLst/>
            <a:rect r="r" b="b" t="t" l="l"/>
            <a:pathLst>
              <a:path h="1682496" w="2734056">
                <a:moveTo>
                  <a:pt x="0" y="0"/>
                </a:moveTo>
                <a:lnTo>
                  <a:pt x="2734056" y="0"/>
                </a:lnTo>
                <a:lnTo>
                  <a:pt x="2734056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7609" y="3536947"/>
            <a:ext cx="13115153" cy="6008341"/>
          </a:xfrm>
          <a:custGeom>
            <a:avLst/>
            <a:gdLst/>
            <a:ahLst/>
            <a:cxnLst/>
            <a:rect r="r" b="b" t="t" l="l"/>
            <a:pathLst>
              <a:path h="6008341" w="13115153">
                <a:moveTo>
                  <a:pt x="0" y="0"/>
                </a:moveTo>
                <a:lnTo>
                  <a:pt x="13115154" y="0"/>
                </a:lnTo>
                <a:lnTo>
                  <a:pt x="13115154" y="6008341"/>
                </a:lnTo>
                <a:lnTo>
                  <a:pt x="0" y="6008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6796" y="6866363"/>
            <a:ext cx="1128970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5FFF5"/>
                </a:solidFill>
                <a:latin typeface="DM Sans Bold"/>
              </a:rPr>
              <a:t>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6928" y="2416369"/>
            <a:ext cx="5574001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000000"/>
                </a:solidFill>
                <a:latin typeface="DM Sans Bold"/>
              </a:rPr>
              <a:t>Model · View · Controller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2308" y="6920055"/>
            <a:ext cx="1430484" cy="65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82084" y="7431843"/>
            <a:ext cx="338328" cy="53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2564" y="4586192"/>
            <a:ext cx="882777" cy="53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Brain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5174" y="7485526"/>
            <a:ext cx="824865" cy="53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67639" y="8078524"/>
            <a:ext cx="1405614" cy="10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Represents current model state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20038" y="3854158"/>
            <a:ext cx="2462336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pulls data via getters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0006" y="4565018"/>
            <a:ext cx="773401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iniates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97057" y="8078524"/>
            <a:ext cx="2078441" cy="10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updates data via setters and event handlers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6545" y="5210156"/>
            <a:ext cx="2094948" cy="102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99">
                <a:solidFill>
                  <a:srgbClr val="FFFBFB"/>
                </a:solidFill>
                <a:latin typeface="DM Sans Italics"/>
              </a:rPr>
              <a:t>controls and decides how data is displayed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48745" y="8030899"/>
            <a:ext cx="1502092" cy="68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sets data via setters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01273" y="4620263"/>
            <a:ext cx="1014603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modifies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93691" y="8161658"/>
            <a:ext cx="1247689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Data Logic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3073" y="3854158"/>
            <a:ext cx="2462336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pulls data via getters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40434" y="4062651"/>
            <a:ext cx="2207009" cy="61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557">
                <a:solidFill>
                  <a:srgbClr val="FFFFFF"/>
                </a:solidFill>
                <a:latin typeface="DM Sans Bold"/>
              </a:rPr>
              <a:t>Controller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8127330"/>
            <a:ext cx="1000087" cy="1800168"/>
            <a:chOff x="0" y="0"/>
            <a:chExt cx="1333449" cy="240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66622"/>
              <a:ext cx="266725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25">
                  <a:moveTo>
                    <a:pt x="0" y="0"/>
                  </a:moveTo>
                  <a:lnTo>
                    <a:pt x="266725" y="0"/>
                  </a:lnTo>
                  <a:lnTo>
                    <a:pt x="266725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133410"/>
              <a:ext cx="266713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13">
                  <a:moveTo>
                    <a:pt x="0" y="0"/>
                  </a:moveTo>
                  <a:lnTo>
                    <a:pt x="266713" y="0"/>
                  </a:lnTo>
                  <a:lnTo>
                    <a:pt x="266713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700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00">
                  <a:moveTo>
                    <a:pt x="0" y="0"/>
                  </a:moveTo>
                  <a:lnTo>
                    <a:pt x="266700" y="0"/>
                  </a:lnTo>
                  <a:lnTo>
                    <a:pt x="266700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33375" y="533146"/>
              <a:ext cx="266738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38">
                  <a:moveTo>
                    <a:pt x="0" y="0"/>
                  </a:moveTo>
                  <a:lnTo>
                    <a:pt x="266738" y="0"/>
                  </a:lnTo>
                  <a:lnTo>
                    <a:pt x="266738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3375" y="1599819"/>
              <a:ext cx="266738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38">
                  <a:moveTo>
                    <a:pt x="0" y="0"/>
                  </a:moveTo>
                  <a:lnTo>
                    <a:pt x="266738" y="0"/>
                  </a:lnTo>
                  <a:lnTo>
                    <a:pt x="266738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66711" y="2133486"/>
              <a:ext cx="266738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38">
                  <a:moveTo>
                    <a:pt x="0" y="0"/>
                  </a:moveTo>
                  <a:lnTo>
                    <a:pt x="266738" y="0"/>
                  </a:lnTo>
                  <a:lnTo>
                    <a:pt x="266738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66711" y="13"/>
              <a:ext cx="266738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38">
                  <a:moveTo>
                    <a:pt x="0" y="0"/>
                  </a:moveTo>
                  <a:lnTo>
                    <a:pt x="266738" y="0"/>
                  </a:lnTo>
                  <a:lnTo>
                    <a:pt x="266738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66711" y="1066698"/>
              <a:ext cx="266738" cy="266738"/>
            </a:xfrm>
            <a:custGeom>
              <a:avLst/>
              <a:gdLst/>
              <a:ahLst/>
              <a:cxnLst/>
              <a:rect r="r" b="b" t="t" l="l"/>
              <a:pathLst>
                <a:path h="266738" w="266738">
                  <a:moveTo>
                    <a:pt x="0" y="0"/>
                  </a:moveTo>
                  <a:lnTo>
                    <a:pt x="266738" y="0"/>
                  </a:lnTo>
                  <a:lnTo>
                    <a:pt x="266738" y="266738"/>
                  </a:lnTo>
                  <a:lnTo>
                    <a:pt x="0" y="266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180086" y="3646780"/>
            <a:ext cx="2619375" cy="4857588"/>
          </a:xfrm>
          <a:custGeom>
            <a:avLst/>
            <a:gdLst/>
            <a:ahLst/>
            <a:cxnLst/>
            <a:rect r="r" b="b" t="t" l="l"/>
            <a:pathLst>
              <a:path h="4857588" w="2619375">
                <a:moveTo>
                  <a:pt x="0" y="0"/>
                </a:moveTo>
                <a:lnTo>
                  <a:pt x="2619375" y="0"/>
                </a:lnTo>
                <a:lnTo>
                  <a:pt x="2619375" y="4857588"/>
                </a:lnTo>
                <a:lnTo>
                  <a:pt x="0" y="4857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32101" y="3646780"/>
            <a:ext cx="2619375" cy="4857588"/>
          </a:xfrm>
          <a:custGeom>
            <a:avLst/>
            <a:gdLst/>
            <a:ahLst/>
            <a:cxnLst/>
            <a:rect r="r" b="b" t="t" l="l"/>
            <a:pathLst>
              <a:path h="4857588" w="2619375">
                <a:moveTo>
                  <a:pt x="0" y="0"/>
                </a:moveTo>
                <a:lnTo>
                  <a:pt x="2619375" y="0"/>
                </a:lnTo>
                <a:lnTo>
                  <a:pt x="2619375" y="4857588"/>
                </a:lnTo>
                <a:lnTo>
                  <a:pt x="0" y="4857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41216" y="3646780"/>
            <a:ext cx="2619375" cy="4857588"/>
          </a:xfrm>
          <a:custGeom>
            <a:avLst/>
            <a:gdLst/>
            <a:ahLst/>
            <a:cxnLst/>
            <a:rect r="r" b="b" t="t" l="l"/>
            <a:pathLst>
              <a:path h="4857588" w="2619375">
                <a:moveTo>
                  <a:pt x="0" y="0"/>
                </a:moveTo>
                <a:lnTo>
                  <a:pt x="2619375" y="0"/>
                </a:lnTo>
                <a:lnTo>
                  <a:pt x="2619375" y="4857588"/>
                </a:lnTo>
                <a:lnTo>
                  <a:pt x="0" y="4857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28179" y="3646780"/>
            <a:ext cx="2092483" cy="3880475"/>
          </a:xfrm>
          <a:custGeom>
            <a:avLst/>
            <a:gdLst/>
            <a:ahLst/>
            <a:cxnLst/>
            <a:rect r="r" b="b" t="t" l="l"/>
            <a:pathLst>
              <a:path h="3880475" w="2092483">
                <a:moveTo>
                  <a:pt x="0" y="0"/>
                </a:moveTo>
                <a:lnTo>
                  <a:pt x="2092483" y="0"/>
                </a:lnTo>
                <a:lnTo>
                  <a:pt x="2092483" y="3880475"/>
                </a:lnTo>
                <a:lnTo>
                  <a:pt x="0" y="3880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36847" y="5595671"/>
            <a:ext cx="1704975" cy="962025"/>
          </a:xfrm>
          <a:custGeom>
            <a:avLst/>
            <a:gdLst/>
            <a:ahLst/>
            <a:cxnLst/>
            <a:rect r="r" b="b" t="t" l="l"/>
            <a:pathLst>
              <a:path h="962025" w="1704975">
                <a:moveTo>
                  <a:pt x="0" y="0"/>
                </a:moveTo>
                <a:lnTo>
                  <a:pt x="1704975" y="0"/>
                </a:lnTo>
                <a:lnTo>
                  <a:pt x="1704975" y="962025"/>
                </a:lnTo>
                <a:lnTo>
                  <a:pt x="0" y="9620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34684" y="5501869"/>
            <a:ext cx="1209675" cy="1143000"/>
          </a:xfrm>
          <a:custGeom>
            <a:avLst/>
            <a:gdLst/>
            <a:ahLst/>
            <a:cxnLst/>
            <a:rect r="r" b="b" t="t" l="l"/>
            <a:pathLst>
              <a:path h="1143000" w="1209675">
                <a:moveTo>
                  <a:pt x="0" y="0"/>
                </a:moveTo>
                <a:lnTo>
                  <a:pt x="1209675" y="0"/>
                </a:lnTo>
                <a:lnTo>
                  <a:pt x="1209675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7762" y="2995127"/>
            <a:ext cx="2619308" cy="2400300"/>
          </a:xfrm>
          <a:custGeom>
            <a:avLst/>
            <a:gdLst/>
            <a:ahLst/>
            <a:cxnLst/>
            <a:rect r="r" b="b" t="t" l="l"/>
            <a:pathLst>
              <a:path h="2400300" w="2619308">
                <a:moveTo>
                  <a:pt x="0" y="0"/>
                </a:moveTo>
                <a:lnTo>
                  <a:pt x="2619308" y="0"/>
                </a:lnTo>
                <a:lnTo>
                  <a:pt x="2619308" y="2400300"/>
                </a:lnTo>
                <a:lnTo>
                  <a:pt x="0" y="2400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15927" y="4359716"/>
            <a:ext cx="2066858" cy="1200150"/>
          </a:xfrm>
          <a:custGeom>
            <a:avLst/>
            <a:gdLst/>
            <a:ahLst/>
            <a:cxnLst/>
            <a:rect r="r" b="b" t="t" l="l"/>
            <a:pathLst>
              <a:path h="1200150" w="2066858">
                <a:moveTo>
                  <a:pt x="0" y="0"/>
                </a:moveTo>
                <a:lnTo>
                  <a:pt x="2066858" y="0"/>
                </a:lnTo>
                <a:lnTo>
                  <a:pt x="2066858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15927" y="6337478"/>
            <a:ext cx="2066858" cy="1200150"/>
          </a:xfrm>
          <a:custGeom>
            <a:avLst/>
            <a:gdLst/>
            <a:ahLst/>
            <a:cxnLst/>
            <a:rect r="r" b="b" t="t" l="l"/>
            <a:pathLst>
              <a:path h="1200150" w="2066858">
                <a:moveTo>
                  <a:pt x="0" y="0"/>
                </a:moveTo>
                <a:lnTo>
                  <a:pt x="2066858" y="0"/>
                </a:lnTo>
                <a:lnTo>
                  <a:pt x="2066858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601508" y="4283483"/>
            <a:ext cx="1345825" cy="1792091"/>
          </a:xfrm>
          <a:custGeom>
            <a:avLst/>
            <a:gdLst/>
            <a:ahLst/>
            <a:cxnLst/>
            <a:rect r="r" b="b" t="t" l="l"/>
            <a:pathLst>
              <a:path h="1792091" w="1345825">
                <a:moveTo>
                  <a:pt x="0" y="0"/>
                </a:moveTo>
                <a:lnTo>
                  <a:pt x="1345826" y="0"/>
                </a:lnTo>
                <a:lnTo>
                  <a:pt x="1345826" y="1792091"/>
                </a:lnTo>
                <a:lnTo>
                  <a:pt x="0" y="179209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65648" y="106680"/>
            <a:ext cx="7138416" cy="2670048"/>
          </a:xfrm>
          <a:custGeom>
            <a:avLst/>
            <a:gdLst/>
            <a:ahLst/>
            <a:cxnLst/>
            <a:rect r="r" b="b" t="t" l="l"/>
            <a:pathLst>
              <a:path h="2670048" w="7138416">
                <a:moveTo>
                  <a:pt x="0" y="0"/>
                </a:moveTo>
                <a:lnTo>
                  <a:pt x="7138416" y="0"/>
                </a:lnTo>
                <a:lnTo>
                  <a:pt x="7138416" y="2670048"/>
                </a:lnTo>
                <a:lnTo>
                  <a:pt x="0" y="267004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10021" y="7180164"/>
            <a:ext cx="2066925" cy="533400"/>
          </a:xfrm>
          <a:custGeom>
            <a:avLst/>
            <a:gdLst/>
            <a:ahLst/>
            <a:cxnLst/>
            <a:rect r="r" b="b" t="t" l="l"/>
            <a:pathLst>
              <a:path h="533400" w="2066925">
                <a:moveTo>
                  <a:pt x="0" y="0"/>
                </a:moveTo>
                <a:lnTo>
                  <a:pt x="2066925" y="0"/>
                </a:lnTo>
                <a:lnTo>
                  <a:pt x="2066925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242796" y="4111466"/>
            <a:ext cx="2003469" cy="3970315"/>
          </a:xfrm>
          <a:custGeom>
            <a:avLst/>
            <a:gdLst/>
            <a:ahLst/>
            <a:cxnLst/>
            <a:rect r="r" b="b" t="t" l="l"/>
            <a:pathLst>
              <a:path h="3970315" w="2003469">
                <a:moveTo>
                  <a:pt x="0" y="0"/>
                </a:moveTo>
                <a:lnTo>
                  <a:pt x="2003469" y="0"/>
                </a:lnTo>
                <a:lnTo>
                  <a:pt x="2003469" y="3970316"/>
                </a:lnTo>
                <a:lnTo>
                  <a:pt x="0" y="39703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69652" y="7989246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6"/>
                </a:lnTo>
                <a:lnTo>
                  <a:pt x="0" y="32213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906606" y="3861740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5" y="0"/>
                </a:lnTo>
                <a:lnTo>
                  <a:pt x="2527335" y="322135"/>
                </a:lnTo>
                <a:lnTo>
                  <a:pt x="0" y="32213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584590" y="7965434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4" y="0"/>
                </a:lnTo>
                <a:lnTo>
                  <a:pt x="2527334" y="322135"/>
                </a:lnTo>
                <a:lnTo>
                  <a:pt x="0" y="32213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584590" y="3814115"/>
            <a:ext cx="2527335" cy="322136"/>
          </a:xfrm>
          <a:custGeom>
            <a:avLst/>
            <a:gdLst/>
            <a:ahLst/>
            <a:cxnLst/>
            <a:rect r="r" b="b" t="t" l="l"/>
            <a:pathLst>
              <a:path h="322136" w="2527335">
                <a:moveTo>
                  <a:pt x="0" y="0"/>
                </a:moveTo>
                <a:lnTo>
                  <a:pt x="2527334" y="0"/>
                </a:lnTo>
                <a:lnTo>
                  <a:pt x="2527334" y="322135"/>
                </a:lnTo>
                <a:lnTo>
                  <a:pt x="0" y="322135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221616" y="4876590"/>
            <a:ext cx="1070058" cy="2138601"/>
          </a:xfrm>
          <a:custGeom>
            <a:avLst/>
            <a:gdLst/>
            <a:ahLst/>
            <a:cxnLst/>
            <a:rect r="r" b="b" t="t" l="l"/>
            <a:pathLst>
              <a:path h="2138601" w="1070058">
                <a:moveTo>
                  <a:pt x="0" y="0"/>
                </a:moveTo>
                <a:lnTo>
                  <a:pt x="1070057" y="0"/>
                </a:lnTo>
                <a:lnTo>
                  <a:pt x="1070057" y="2138601"/>
                </a:lnTo>
                <a:lnTo>
                  <a:pt x="0" y="213860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29252" y="4749698"/>
            <a:ext cx="1287637" cy="37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399D4E"/>
                </a:solidFill>
                <a:latin typeface="DM Sans Bold"/>
              </a:rPr>
              <a:t>Customer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5247" y="8646395"/>
            <a:ext cx="803615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99D4E"/>
                </a:solidFill>
                <a:latin typeface="DM Sans Bold"/>
              </a:rPr>
              <a:t>Admin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56580" y="5839625"/>
            <a:ext cx="1450553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Check Login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57062" y="8663626"/>
            <a:ext cx="1153744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Response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95520" y="3052982"/>
            <a:ext cx="966864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DM Sans Italics"/>
              </a:rPr>
              <a:t>Request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23200" y="6723678"/>
            <a:ext cx="1263158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4BD1FB"/>
                </a:solidFill>
                <a:latin typeface="DM Sans Bold"/>
              </a:rPr>
              <a:t>Admin API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407760" y="4726876"/>
            <a:ext cx="1685401" cy="3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4BD1FB"/>
                </a:solidFill>
                <a:latin typeface="DM Sans Bold"/>
              </a:rPr>
              <a:t>Customer API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60266" y="6728284"/>
            <a:ext cx="2474300" cy="2474300"/>
            <a:chOff x="0" y="0"/>
            <a:chExt cx="3299066" cy="329906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247864" y="904244"/>
              <a:ext cx="2798769" cy="1351494"/>
            </a:xfrm>
            <a:custGeom>
              <a:avLst/>
              <a:gdLst/>
              <a:ahLst/>
              <a:cxnLst/>
              <a:rect r="r" b="b" t="t" l="l"/>
              <a:pathLst>
                <a:path h="1351494" w="2798769">
                  <a:moveTo>
                    <a:pt x="0" y="0"/>
                  </a:moveTo>
                  <a:lnTo>
                    <a:pt x="2798769" y="0"/>
                  </a:lnTo>
                  <a:lnTo>
                    <a:pt x="2798769" y="1351494"/>
                  </a:lnTo>
                  <a:lnTo>
                    <a:pt x="0" y="135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/>
              <a:stretch>
                <a:fillRect l="0" t="0" r="-3879" b="-5858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759904" y="2785658"/>
            <a:ext cx="2474300" cy="2474300"/>
            <a:chOff x="0" y="0"/>
            <a:chExt cx="3299066" cy="329906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247864" y="904244"/>
              <a:ext cx="2798769" cy="1351494"/>
            </a:xfrm>
            <a:custGeom>
              <a:avLst/>
              <a:gdLst/>
              <a:ahLst/>
              <a:cxnLst/>
              <a:rect r="r" b="b" t="t" l="l"/>
              <a:pathLst>
                <a:path h="1351494" w="2798769">
                  <a:moveTo>
                    <a:pt x="0" y="0"/>
                  </a:moveTo>
                  <a:lnTo>
                    <a:pt x="2798769" y="0"/>
                  </a:lnTo>
                  <a:lnTo>
                    <a:pt x="2798769" y="1351494"/>
                  </a:lnTo>
                  <a:lnTo>
                    <a:pt x="0" y="135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/>
              <a:stretch>
                <a:fillRect l="0" t="0" r="-3879" b="-5858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5370617" y="6644869"/>
            <a:ext cx="1807608" cy="560587"/>
          </a:xfrm>
          <a:custGeom>
            <a:avLst/>
            <a:gdLst/>
            <a:ahLst/>
            <a:cxnLst/>
            <a:rect r="r" b="b" t="t" l="l"/>
            <a:pathLst>
              <a:path h="560587" w="1807608">
                <a:moveTo>
                  <a:pt x="0" y="0"/>
                </a:moveTo>
                <a:lnTo>
                  <a:pt x="1807608" y="0"/>
                </a:lnTo>
                <a:lnTo>
                  <a:pt x="1807608" y="560587"/>
                </a:lnTo>
                <a:lnTo>
                  <a:pt x="0" y="560587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DAFwHN980eQ</dc:identifier>
  <dcterms:modified xsi:type="dcterms:W3CDTF">2011-08-01T06:04:30Z</dcterms:modified>
  <cp:revision>1</cp:revision>
  <dc:title>ONLINE BANKING SYSTEM PRESENTATION.pdf</dc:title>
</cp:coreProperties>
</file>